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61" r:id="rId2"/>
    <p:sldId id="264" r:id="rId3"/>
    <p:sldId id="265" r:id="rId4"/>
    <p:sldId id="267" r:id="rId5"/>
    <p:sldId id="268" r:id="rId6"/>
    <p:sldId id="263"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9" autoAdjust="0"/>
    <p:restoredTop sz="94660"/>
  </p:normalViewPr>
  <p:slideViewPr>
    <p:cSldViewPr snapToGrid="0">
      <p:cViewPr varScale="1">
        <p:scale>
          <a:sx n="83" d="100"/>
          <a:sy n="83" d="100"/>
        </p:scale>
        <p:origin x="3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BB97D60-7BF5-43C9-BADF-5B1F275ACB98}" type="datetimeFigureOut">
              <a:rPr lang="en-US" smtClean="0"/>
              <a:t>10/Oct/22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DC2F1EC-2929-4DA2-8CDC-C64F14E7651F}" type="slidenum">
              <a:rPr lang="en-US" smtClean="0"/>
              <a:t>‹#›</a:t>
            </a:fld>
            <a:endParaRPr lang="en-US"/>
          </a:p>
        </p:txBody>
      </p:sp>
    </p:spTree>
    <p:extLst>
      <p:ext uri="{BB962C8B-B14F-4D97-AF65-F5344CB8AC3E}">
        <p14:creationId xmlns:p14="http://schemas.microsoft.com/office/powerpoint/2010/main" val="3929392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411C85-13BF-42CD-9767-6CCBAE955C94}" type="datetime1">
              <a:rPr lang="en-IN" smtClean="0"/>
              <a:t>10-10-2022</a:t>
            </a:fld>
            <a:endParaRPr lang="en-IN"/>
          </a:p>
        </p:txBody>
      </p:sp>
      <p:sp>
        <p:nvSpPr>
          <p:cNvPr id="5" name="Footer Placeholder 4"/>
          <p:cNvSpPr>
            <a:spLocks noGrp="1"/>
          </p:cNvSpPr>
          <p:nvPr>
            <p:ph type="ftr" sz="quarter" idx="11"/>
          </p:nvPr>
        </p:nvSpPr>
        <p:spPr/>
        <p:txBody>
          <a:bodyPr/>
          <a:lstStyle/>
          <a:p>
            <a:r>
              <a:rPr lang="en-IN"/>
              <a:t>CTUIL </a:t>
            </a:r>
          </a:p>
        </p:txBody>
      </p:sp>
      <p:sp>
        <p:nvSpPr>
          <p:cNvPr id="6" name="Slide Number Placeholder 5"/>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289922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B0354D-4F03-446B-869D-FA4F39EE1301}" type="datetime1">
              <a:rPr lang="en-IN" smtClean="0"/>
              <a:t>10-10-2022</a:t>
            </a:fld>
            <a:endParaRPr lang="en-IN"/>
          </a:p>
        </p:txBody>
      </p:sp>
      <p:sp>
        <p:nvSpPr>
          <p:cNvPr id="5" name="Footer Placeholder 4"/>
          <p:cNvSpPr>
            <a:spLocks noGrp="1"/>
          </p:cNvSpPr>
          <p:nvPr>
            <p:ph type="ftr" sz="quarter" idx="11"/>
          </p:nvPr>
        </p:nvSpPr>
        <p:spPr/>
        <p:txBody>
          <a:bodyPr/>
          <a:lstStyle/>
          <a:p>
            <a:r>
              <a:rPr lang="en-IN"/>
              <a:t>CTUIL </a:t>
            </a:r>
          </a:p>
        </p:txBody>
      </p:sp>
      <p:sp>
        <p:nvSpPr>
          <p:cNvPr id="6" name="Slide Number Placeholder 5"/>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3735993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C4455-4FC7-4CAA-A627-026A78EFEA39}" type="datetime1">
              <a:rPr lang="en-IN" smtClean="0"/>
              <a:t>10-10-2022</a:t>
            </a:fld>
            <a:endParaRPr lang="en-IN"/>
          </a:p>
        </p:txBody>
      </p:sp>
      <p:sp>
        <p:nvSpPr>
          <p:cNvPr id="5" name="Footer Placeholder 4"/>
          <p:cNvSpPr>
            <a:spLocks noGrp="1"/>
          </p:cNvSpPr>
          <p:nvPr>
            <p:ph type="ftr" sz="quarter" idx="11"/>
          </p:nvPr>
        </p:nvSpPr>
        <p:spPr/>
        <p:txBody>
          <a:bodyPr/>
          <a:lstStyle/>
          <a:p>
            <a:r>
              <a:rPr lang="en-IN"/>
              <a:t>CTUIL </a:t>
            </a:r>
          </a:p>
        </p:txBody>
      </p:sp>
      <p:sp>
        <p:nvSpPr>
          <p:cNvPr id="6" name="Slide Number Placeholder 5"/>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282105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9D08D6-CAC9-45D0-A9A5-AD96141421D5}" type="datetime1">
              <a:rPr lang="en-IN" smtClean="0"/>
              <a:t>10-10-2022</a:t>
            </a:fld>
            <a:endParaRPr lang="en-IN"/>
          </a:p>
        </p:txBody>
      </p:sp>
      <p:sp>
        <p:nvSpPr>
          <p:cNvPr id="5" name="Footer Placeholder 4"/>
          <p:cNvSpPr>
            <a:spLocks noGrp="1"/>
          </p:cNvSpPr>
          <p:nvPr>
            <p:ph type="ftr" sz="quarter" idx="11"/>
          </p:nvPr>
        </p:nvSpPr>
        <p:spPr/>
        <p:txBody>
          <a:bodyPr/>
          <a:lstStyle/>
          <a:p>
            <a:r>
              <a:rPr lang="en-IN"/>
              <a:t>CTUIL </a:t>
            </a:r>
          </a:p>
        </p:txBody>
      </p:sp>
      <p:sp>
        <p:nvSpPr>
          <p:cNvPr id="6" name="Slide Number Placeholder 5"/>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124375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93061E-4923-493A-A003-EAC6EA0A5C96}" type="datetime1">
              <a:rPr lang="en-IN" smtClean="0"/>
              <a:t>10-10-2022</a:t>
            </a:fld>
            <a:endParaRPr lang="en-IN"/>
          </a:p>
        </p:txBody>
      </p:sp>
      <p:sp>
        <p:nvSpPr>
          <p:cNvPr id="5" name="Footer Placeholder 4"/>
          <p:cNvSpPr>
            <a:spLocks noGrp="1"/>
          </p:cNvSpPr>
          <p:nvPr>
            <p:ph type="ftr" sz="quarter" idx="11"/>
          </p:nvPr>
        </p:nvSpPr>
        <p:spPr/>
        <p:txBody>
          <a:bodyPr/>
          <a:lstStyle/>
          <a:p>
            <a:r>
              <a:rPr lang="en-IN"/>
              <a:t>CTUIL </a:t>
            </a:r>
          </a:p>
        </p:txBody>
      </p:sp>
      <p:sp>
        <p:nvSpPr>
          <p:cNvPr id="6" name="Slide Number Placeholder 5"/>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266474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C48F2F-BEAB-434B-94A7-B398507D9373}" type="datetime1">
              <a:rPr lang="en-IN" smtClean="0"/>
              <a:t>10-10-2022</a:t>
            </a:fld>
            <a:endParaRPr lang="en-IN"/>
          </a:p>
        </p:txBody>
      </p:sp>
      <p:sp>
        <p:nvSpPr>
          <p:cNvPr id="6" name="Footer Placeholder 5"/>
          <p:cNvSpPr>
            <a:spLocks noGrp="1"/>
          </p:cNvSpPr>
          <p:nvPr>
            <p:ph type="ftr" sz="quarter" idx="11"/>
          </p:nvPr>
        </p:nvSpPr>
        <p:spPr/>
        <p:txBody>
          <a:bodyPr/>
          <a:lstStyle/>
          <a:p>
            <a:r>
              <a:rPr lang="en-IN"/>
              <a:t>CTUIL </a:t>
            </a:r>
          </a:p>
        </p:txBody>
      </p:sp>
      <p:sp>
        <p:nvSpPr>
          <p:cNvPr id="7" name="Slide Number Placeholder 6"/>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103610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9E65E3-AE6F-4BC3-832E-CA54FCA6E3C0}" type="datetime1">
              <a:rPr lang="en-IN" smtClean="0"/>
              <a:t>10-10-2022</a:t>
            </a:fld>
            <a:endParaRPr lang="en-IN"/>
          </a:p>
        </p:txBody>
      </p:sp>
      <p:sp>
        <p:nvSpPr>
          <p:cNvPr id="8" name="Footer Placeholder 7"/>
          <p:cNvSpPr>
            <a:spLocks noGrp="1"/>
          </p:cNvSpPr>
          <p:nvPr>
            <p:ph type="ftr" sz="quarter" idx="11"/>
          </p:nvPr>
        </p:nvSpPr>
        <p:spPr/>
        <p:txBody>
          <a:bodyPr/>
          <a:lstStyle/>
          <a:p>
            <a:r>
              <a:rPr lang="en-IN"/>
              <a:t>CTUIL </a:t>
            </a:r>
          </a:p>
        </p:txBody>
      </p:sp>
      <p:sp>
        <p:nvSpPr>
          <p:cNvPr id="9" name="Slide Number Placeholder 8"/>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47848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4E3057-C555-449B-AFD8-17ED79291AFC}" type="datetime1">
              <a:rPr lang="en-IN" smtClean="0"/>
              <a:t>10-10-2022</a:t>
            </a:fld>
            <a:endParaRPr lang="en-IN"/>
          </a:p>
        </p:txBody>
      </p:sp>
      <p:sp>
        <p:nvSpPr>
          <p:cNvPr id="4" name="Footer Placeholder 3"/>
          <p:cNvSpPr>
            <a:spLocks noGrp="1"/>
          </p:cNvSpPr>
          <p:nvPr>
            <p:ph type="ftr" sz="quarter" idx="11"/>
          </p:nvPr>
        </p:nvSpPr>
        <p:spPr/>
        <p:txBody>
          <a:bodyPr/>
          <a:lstStyle/>
          <a:p>
            <a:r>
              <a:rPr lang="en-IN"/>
              <a:t>CTUIL </a:t>
            </a:r>
          </a:p>
        </p:txBody>
      </p:sp>
      <p:sp>
        <p:nvSpPr>
          <p:cNvPr id="5" name="Slide Number Placeholder 4"/>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1276150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A0DE2-D5D2-4E1D-8DAE-54816F96674A}" type="datetime1">
              <a:rPr lang="en-IN" smtClean="0"/>
              <a:t>10-10-2022</a:t>
            </a:fld>
            <a:endParaRPr lang="en-IN"/>
          </a:p>
        </p:txBody>
      </p:sp>
      <p:sp>
        <p:nvSpPr>
          <p:cNvPr id="3" name="Footer Placeholder 2"/>
          <p:cNvSpPr>
            <a:spLocks noGrp="1"/>
          </p:cNvSpPr>
          <p:nvPr>
            <p:ph type="ftr" sz="quarter" idx="11"/>
          </p:nvPr>
        </p:nvSpPr>
        <p:spPr/>
        <p:txBody>
          <a:bodyPr/>
          <a:lstStyle/>
          <a:p>
            <a:r>
              <a:rPr lang="en-IN"/>
              <a:t>CTUIL </a:t>
            </a:r>
          </a:p>
        </p:txBody>
      </p:sp>
      <p:sp>
        <p:nvSpPr>
          <p:cNvPr id="4" name="Slide Number Placeholder 3"/>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158428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EACA6C-029E-49BE-ACEE-65CD10D6F084}" type="datetime1">
              <a:rPr lang="en-IN" smtClean="0"/>
              <a:t>10-10-2022</a:t>
            </a:fld>
            <a:endParaRPr lang="en-IN"/>
          </a:p>
        </p:txBody>
      </p:sp>
      <p:sp>
        <p:nvSpPr>
          <p:cNvPr id="6" name="Footer Placeholder 5"/>
          <p:cNvSpPr>
            <a:spLocks noGrp="1"/>
          </p:cNvSpPr>
          <p:nvPr>
            <p:ph type="ftr" sz="quarter" idx="11"/>
          </p:nvPr>
        </p:nvSpPr>
        <p:spPr/>
        <p:txBody>
          <a:bodyPr/>
          <a:lstStyle/>
          <a:p>
            <a:r>
              <a:rPr lang="en-IN"/>
              <a:t>CTUIL </a:t>
            </a:r>
          </a:p>
        </p:txBody>
      </p:sp>
      <p:sp>
        <p:nvSpPr>
          <p:cNvPr id="7" name="Slide Number Placeholder 6"/>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340802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66F289-B14D-444A-BAE2-CC97EAC62315}" type="datetime1">
              <a:rPr lang="en-IN" smtClean="0"/>
              <a:t>10-10-2022</a:t>
            </a:fld>
            <a:endParaRPr lang="en-IN"/>
          </a:p>
        </p:txBody>
      </p:sp>
      <p:sp>
        <p:nvSpPr>
          <p:cNvPr id="6" name="Footer Placeholder 5"/>
          <p:cNvSpPr>
            <a:spLocks noGrp="1"/>
          </p:cNvSpPr>
          <p:nvPr>
            <p:ph type="ftr" sz="quarter" idx="11"/>
          </p:nvPr>
        </p:nvSpPr>
        <p:spPr/>
        <p:txBody>
          <a:bodyPr/>
          <a:lstStyle/>
          <a:p>
            <a:r>
              <a:rPr lang="en-IN"/>
              <a:t>CTUIL </a:t>
            </a:r>
          </a:p>
        </p:txBody>
      </p:sp>
      <p:sp>
        <p:nvSpPr>
          <p:cNvPr id="7" name="Slide Number Placeholder 6"/>
          <p:cNvSpPr>
            <a:spLocks noGrp="1"/>
          </p:cNvSpPr>
          <p:nvPr>
            <p:ph type="sldNum" sz="quarter" idx="12"/>
          </p:nvPr>
        </p:nvSpPr>
        <p:spPr/>
        <p:txBody>
          <a:bodyPr/>
          <a:lstStyle/>
          <a:p>
            <a:fld id="{A7666C52-89D3-4D7C-A024-C02D7920DDC1}" type="slidenum">
              <a:rPr lang="en-IN" smtClean="0"/>
              <a:t>‹#›</a:t>
            </a:fld>
            <a:endParaRPr lang="en-IN"/>
          </a:p>
        </p:txBody>
      </p:sp>
    </p:spTree>
    <p:extLst>
      <p:ext uri="{BB962C8B-B14F-4D97-AF65-F5344CB8AC3E}">
        <p14:creationId xmlns:p14="http://schemas.microsoft.com/office/powerpoint/2010/main" val="275178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4F708C-AC2B-4787-B246-053A31DE78A0}" type="datetime1">
              <a:rPr lang="en-IN" smtClean="0"/>
              <a:t>10-10-2022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CTUIL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66C52-89D3-4D7C-A024-C02D7920DDC1}" type="slidenum">
              <a:rPr lang="en-IN" smtClean="0"/>
              <a:t>‹#›</a:t>
            </a:fld>
            <a:endParaRPr lang="en-IN"/>
          </a:p>
        </p:txBody>
      </p:sp>
    </p:spTree>
    <p:extLst>
      <p:ext uri="{BB962C8B-B14F-4D97-AF65-F5344CB8AC3E}">
        <p14:creationId xmlns:p14="http://schemas.microsoft.com/office/powerpoint/2010/main" val="14552388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74904" y="317760"/>
            <a:ext cx="11137392" cy="5539978"/>
          </a:xfrm>
          <a:prstGeom prst="rect">
            <a:avLst/>
          </a:prstGeom>
        </p:spPr>
        <p:txBody>
          <a:bodyPr vert="horz" wrap="square" lIns="0" tIns="0" rIns="0" bIns="0" rtlCol="0">
            <a:spAutoFit/>
          </a:bodyPr>
          <a:lstStyle/>
          <a:p>
            <a:pPr marL="12700" algn="ctr" defTabSz="914400">
              <a:defRPr/>
            </a:pPr>
            <a:endParaRPr lang="en-US" sz="3600" b="1" dirty="0">
              <a:solidFill>
                <a:srgbClr val="0070C0"/>
              </a:solidFill>
              <a:latin typeface="Book Antiqua" panose="02040602050305030304" pitchFamily="18" charset="0"/>
            </a:endParaRPr>
          </a:p>
          <a:p>
            <a:pPr marL="12700" algn="ctr" defTabSz="914400">
              <a:defRPr/>
            </a:pPr>
            <a:r>
              <a:rPr lang="en-US" sz="3600" b="1" dirty="0">
                <a:solidFill>
                  <a:srgbClr val="0070C0"/>
                </a:solidFill>
                <a:latin typeface="Book Antiqua" panose="02040602050305030304" pitchFamily="18" charset="0"/>
              </a:rPr>
              <a:t>“Draft Central Electricity Regulatory Commission (Sharing of Inter-State Transmission Charges and Losses) (First Amendment) Regulations,2022 “ </a:t>
            </a:r>
          </a:p>
          <a:p>
            <a:pPr marL="12700" algn="ctr" defTabSz="914400">
              <a:defRPr/>
            </a:pPr>
            <a:endParaRPr lang="en-IN" sz="3600" b="1" dirty="0">
              <a:solidFill>
                <a:srgbClr val="0070C0"/>
              </a:solidFill>
              <a:latin typeface="Book Antiqua" panose="02040602050305030304" pitchFamily="18" charset="0"/>
            </a:endParaRPr>
          </a:p>
          <a:p>
            <a:pPr marL="12700" algn="ctr" defTabSz="914400">
              <a:defRPr/>
            </a:pPr>
            <a:r>
              <a:rPr lang="en-IN" sz="3600" b="1" dirty="0">
                <a:solidFill>
                  <a:srgbClr val="0070C0"/>
                </a:solidFill>
                <a:latin typeface="Book Antiqua" panose="02040602050305030304" pitchFamily="18" charset="0"/>
              </a:rPr>
              <a:t>----</a:t>
            </a:r>
          </a:p>
          <a:p>
            <a:pPr marL="12700" algn="ctr" defTabSz="914400">
              <a:defRPr/>
            </a:pPr>
            <a:endParaRPr lang="en-IN" sz="3600" b="1" dirty="0">
              <a:solidFill>
                <a:srgbClr val="0070C0"/>
              </a:solidFill>
              <a:latin typeface="Book Antiqua" panose="02040602050305030304" pitchFamily="18" charset="0"/>
            </a:endParaRPr>
          </a:p>
          <a:p>
            <a:pPr marL="12700" algn="ctr" defTabSz="914400">
              <a:defRPr/>
            </a:pPr>
            <a:r>
              <a:rPr lang="en-US" sz="3600" b="1" dirty="0">
                <a:solidFill>
                  <a:srgbClr val="0070C0"/>
                </a:solidFill>
                <a:latin typeface="Book Antiqua" panose="02040602050305030304" pitchFamily="18" charset="0"/>
              </a:rPr>
              <a:t>CTUIL  Comments</a:t>
            </a:r>
          </a:p>
          <a:p>
            <a:pPr marL="12700" algn="ctr" defTabSz="914400">
              <a:defRPr/>
            </a:pPr>
            <a:endParaRPr lang="en-IN" sz="3600" b="1" dirty="0">
              <a:solidFill>
                <a:srgbClr val="0070C0"/>
              </a:solidFill>
              <a:latin typeface="Book Antiqua" panose="02040602050305030304" pitchFamily="18" charset="0"/>
            </a:endParaRPr>
          </a:p>
          <a:p>
            <a:pPr marL="12700" algn="ctr" defTabSz="914400">
              <a:defRPr/>
            </a:pPr>
            <a:r>
              <a:rPr lang="en-IN" sz="3600" b="1" dirty="0">
                <a:solidFill>
                  <a:srgbClr val="0070C0"/>
                </a:solidFill>
                <a:latin typeface="Book Antiqua" panose="02040602050305030304" pitchFamily="18" charset="0"/>
              </a:rPr>
              <a:t>Date: 10.10.2022</a:t>
            </a:r>
            <a:endParaRPr sz="3600" b="1" dirty="0">
              <a:solidFill>
                <a:srgbClr val="0070C0"/>
              </a:solidFill>
              <a:latin typeface="Book Antiqua" panose="02040602050305030304" pitchFamily="18" charset="0"/>
            </a:endParaRPr>
          </a:p>
        </p:txBody>
      </p:sp>
      <p:sp>
        <p:nvSpPr>
          <p:cNvPr id="5" name="Footer Placeholder 4"/>
          <p:cNvSpPr>
            <a:spLocks noGrp="1"/>
          </p:cNvSpPr>
          <p:nvPr>
            <p:ph type="ftr" sz="quarter" idx="11"/>
          </p:nvPr>
        </p:nvSpPr>
        <p:spPr/>
        <p:txBody>
          <a:bodyPr/>
          <a:lstStyle/>
          <a:p>
            <a:r>
              <a:rPr lang="en-IN" sz="1600" b="1" i="1" dirty="0">
                <a:solidFill>
                  <a:schemeClr val="accent4">
                    <a:lumMod val="50000"/>
                  </a:schemeClr>
                </a:solidFill>
                <a:latin typeface="Book Antiqua" panose="02040602050305030304" pitchFamily="18" charset="0"/>
              </a:rPr>
              <a:t>CTUIL </a:t>
            </a:r>
          </a:p>
        </p:txBody>
      </p:sp>
      <p:sp>
        <p:nvSpPr>
          <p:cNvPr id="6" name="Slide Number Placeholder 5"/>
          <p:cNvSpPr>
            <a:spLocks noGrp="1"/>
          </p:cNvSpPr>
          <p:nvPr>
            <p:ph type="sldNum" sz="quarter" idx="12"/>
          </p:nvPr>
        </p:nvSpPr>
        <p:spPr/>
        <p:txBody>
          <a:bodyPr/>
          <a:lstStyle/>
          <a:p>
            <a:fld id="{A7666C52-89D3-4D7C-A024-C02D7920DDC1}" type="slidenum">
              <a:rPr lang="en-IN" b="1" i="1" smtClean="0">
                <a:solidFill>
                  <a:schemeClr val="accent4">
                    <a:lumMod val="50000"/>
                  </a:schemeClr>
                </a:solidFill>
              </a:rPr>
              <a:t>1</a:t>
            </a:fld>
            <a:endParaRPr lang="en-IN" b="1" i="1" dirty="0">
              <a:solidFill>
                <a:schemeClr val="accent4">
                  <a:lumMod val="50000"/>
                </a:schemeClr>
              </a:solidFill>
            </a:endParaRPr>
          </a:p>
        </p:txBody>
      </p:sp>
      <p:cxnSp>
        <p:nvCxnSpPr>
          <p:cNvPr id="8" name="Straight Connector 7"/>
          <p:cNvCxnSpPr/>
          <p:nvPr/>
        </p:nvCxnSpPr>
        <p:spPr>
          <a:xfrm flipV="1">
            <a:off x="637032" y="6061324"/>
            <a:ext cx="10917936" cy="45720"/>
          </a:xfrm>
          <a:prstGeom prst="line">
            <a:avLst/>
          </a:prstGeom>
          <a:ln w="19050"/>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22682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5D8A2B8-7E5D-4ACA-9382-8BDB7A78BE25}"/>
              </a:ext>
            </a:extLst>
          </p:cNvPr>
          <p:cNvSpPr txBox="1"/>
          <p:nvPr/>
        </p:nvSpPr>
        <p:spPr>
          <a:xfrm>
            <a:off x="-1" y="6396335"/>
            <a:ext cx="12192000" cy="461665"/>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endParaRPr lang="en-IN" sz="2400" b="1" i="1" dirty="0">
              <a:latin typeface="Bookman Old Style" panose="02050604050505020204" pitchFamily="18" charset="0"/>
            </a:endParaRPr>
          </a:p>
        </p:txBody>
      </p:sp>
      <p:sp>
        <p:nvSpPr>
          <p:cNvPr id="5" name="Footer Placeholder 4"/>
          <p:cNvSpPr>
            <a:spLocks noGrp="1"/>
          </p:cNvSpPr>
          <p:nvPr>
            <p:ph type="ftr" sz="quarter" idx="11"/>
          </p:nvPr>
        </p:nvSpPr>
        <p:spPr/>
        <p:txBody>
          <a:bodyPr/>
          <a:lstStyle/>
          <a:p>
            <a:r>
              <a:rPr lang="en-IN" sz="1600" b="1" i="1" dirty="0">
                <a:solidFill>
                  <a:schemeClr val="accent4">
                    <a:lumMod val="50000"/>
                  </a:schemeClr>
                </a:solidFill>
                <a:latin typeface="Book Antiqua" panose="02040602050305030304" pitchFamily="18" charset="0"/>
              </a:rPr>
              <a:t>CTUIL </a:t>
            </a:r>
          </a:p>
        </p:txBody>
      </p:sp>
      <p:sp>
        <p:nvSpPr>
          <p:cNvPr id="6" name="Slide Number Placeholder 5"/>
          <p:cNvSpPr>
            <a:spLocks noGrp="1"/>
          </p:cNvSpPr>
          <p:nvPr>
            <p:ph type="sldNum" sz="quarter" idx="12"/>
          </p:nvPr>
        </p:nvSpPr>
        <p:spPr/>
        <p:txBody>
          <a:bodyPr/>
          <a:lstStyle/>
          <a:p>
            <a:fld id="{A7666C52-89D3-4D7C-A024-C02D7920DDC1}" type="slidenum">
              <a:rPr lang="en-IN" b="1" i="1" smtClean="0">
                <a:solidFill>
                  <a:schemeClr val="accent4">
                    <a:lumMod val="50000"/>
                  </a:schemeClr>
                </a:solidFill>
              </a:rPr>
              <a:t>2</a:t>
            </a:fld>
            <a:endParaRPr lang="en-IN" b="1" i="1" dirty="0">
              <a:solidFill>
                <a:schemeClr val="accent4">
                  <a:lumMod val="50000"/>
                </a:schemeClr>
              </a:solidFill>
            </a:endParaRPr>
          </a:p>
        </p:txBody>
      </p:sp>
      <p:sp>
        <p:nvSpPr>
          <p:cNvPr id="7" name="TextBox 6">
            <a:extLst>
              <a:ext uri="{FF2B5EF4-FFF2-40B4-BE49-F238E27FC236}">
                <a16:creationId xmlns:a16="http://schemas.microsoft.com/office/drawing/2014/main" id="{65D8A2B8-7E5D-4ACA-9382-8BDB7A78BE25}"/>
              </a:ext>
            </a:extLst>
          </p:cNvPr>
          <p:cNvSpPr txBox="1"/>
          <p:nvPr/>
        </p:nvSpPr>
        <p:spPr>
          <a:xfrm>
            <a:off x="179033" y="662749"/>
            <a:ext cx="11833933" cy="2469907"/>
          </a:xfrm>
          <a:prstGeom prst="rect">
            <a:avLst/>
          </a:prstGeom>
          <a:noFill/>
        </p:spPr>
        <p:txBody>
          <a:bodyPr wrap="square" rtlCol="0">
            <a:spAutoFit/>
          </a:bodyPr>
          <a:lstStyle/>
          <a:p>
            <a:pPr algn="just"/>
            <a:r>
              <a:rPr lang="en-IN" sz="2400" b="1" i="1" dirty="0">
                <a:latin typeface="Bookman Old Style" panose="02050604050505020204" pitchFamily="18" charset="0"/>
              </a:rPr>
              <a:t>Amendment Proposed in draft Regulations:</a:t>
            </a:r>
          </a:p>
          <a:p>
            <a:pPr algn="just"/>
            <a:endParaRPr lang="en-IN" sz="1050" b="1" i="1" dirty="0">
              <a:latin typeface="Bookman Old Style" panose="02050604050505020204" pitchFamily="18" charset="0"/>
            </a:endParaRPr>
          </a:p>
          <a:p>
            <a:pPr algn="just"/>
            <a:r>
              <a:rPr lang="en-IN" sz="2000" i="1" dirty="0">
                <a:solidFill>
                  <a:srgbClr val="00B0F0"/>
                </a:solidFill>
                <a:latin typeface="Bookman Old Style" panose="02050604050505020204" pitchFamily="18" charset="0"/>
              </a:rPr>
              <a:t>“</a:t>
            </a:r>
            <a:r>
              <a:rPr lang="en-IN" sz="2000" b="1" i="1" dirty="0">
                <a:solidFill>
                  <a:srgbClr val="00B0F0"/>
                </a:solidFill>
                <a:latin typeface="Bookman Old Style" panose="02050604050505020204" pitchFamily="18" charset="0"/>
              </a:rPr>
              <a:t>Designated ISTS Customer’ or ‘DIC’</a:t>
            </a:r>
            <a:r>
              <a:rPr lang="en-IN" sz="2000" i="1" dirty="0">
                <a:solidFill>
                  <a:srgbClr val="00B0F0"/>
                </a:solidFill>
                <a:latin typeface="Bookman Old Style" panose="02050604050505020204" pitchFamily="18" charset="0"/>
              </a:rPr>
              <a:t> means the user of any transmission element(s) of the Inter-State Transmission System (ISTS) and shall include generating station, State Transmission Utility (STU), distribution licensee including State Electricity Board or its successor company, Electricity Department of State and any other entity directly connected to the ISTS and shall include an intra-State entity or a trading licensee that has obtained </a:t>
            </a:r>
            <a:r>
              <a:rPr lang="en-IN" sz="2000" b="1" i="1" dirty="0">
                <a:solidFill>
                  <a:srgbClr val="00B0F0"/>
                </a:solidFill>
                <a:latin typeface="Bookman Old Style" panose="02050604050505020204" pitchFamily="18" charset="0"/>
              </a:rPr>
              <a:t>GNA or T-GNA</a:t>
            </a:r>
            <a:r>
              <a:rPr lang="en-IN" sz="2000" i="1" dirty="0">
                <a:solidFill>
                  <a:srgbClr val="00B0F0"/>
                </a:solidFill>
                <a:latin typeface="Bookman Old Style" panose="02050604050505020204" pitchFamily="18" charset="0"/>
              </a:rPr>
              <a:t> to ISTS;”</a:t>
            </a:r>
          </a:p>
        </p:txBody>
      </p:sp>
      <p:sp>
        <p:nvSpPr>
          <p:cNvPr id="9" name="TextBox 8"/>
          <p:cNvSpPr txBox="1"/>
          <p:nvPr/>
        </p:nvSpPr>
        <p:spPr>
          <a:xfrm>
            <a:off x="100584" y="3198686"/>
            <a:ext cx="11969496" cy="3677603"/>
          </a:xfrm>
          <a:prstGeom prst="roundRect">
            <a:avLst/>
          </a:prstGeom>
          <a:ln w="19050"/>
        </p:spPr>
        <p:style>
          <a:lnRef idx="2">
            <a:schemeClr val="accent3"/>
          </a:lnRef>
          <a:fillRef idx="1">
            <a:schemeClr val="lt1"/>
          </a:fillRef>
          <a:effectRef idx="0">
            <a:schemeClr val="accent3"/>
          </a:effectRef>
          <a:fontRef idx="minor">
            <a:schemeClr val="dk1"/>
          </a:fontRef>
        </p:style>
        <p:txBody>
          <a:bodyPr wrap="square">
            <a:spAutoFit/>
          </a:bodyPr>
          <a:lstStyle/>
          <a:p>
            <a:r>
              <a:rPr lang="en-IN" sz="2400" b="1" dirty="0">
                <a:solidFill>
                  <a:schemeClr val="tx1"/>
                </a:solidFill>
                <a:latin typeface="Bookman Old Style" panose="02050604050505020204" pitchFamily="18" charset="0"/>
              </a:rPr>
              <a:t>CTUIL Comment on proposed draft: </a:t>
            </a:r>
          </a:p>
          <a:p>
            <a:endParaRPr lang="en-IN" sz="600" b="1" dirty="0">
              <a:solidFill>
                <a:schemeClr val="tx1"/>
              </a:solidFill>
              <a:latin typeface="Bookman Old Style" panose="02050604050505020204" pitchFamily="18" charset="0"/>
            </a:endParaRPr>
          </a:p>
          <a:p>
            <a:pPr marL="342900" indent="-342900" algn="just">
              <a:buFont typeface="Wingdings" panose="05000000000000000000" pitchFamily="2" charset="2"/>
              <a:buChar char="Ø"/>
            </a:pPr>
            <a:r>
              <a:rPr lang="en-IN" sz="2000" dirty="0">
                <a:solidFill>
                  <a:schemeClr val="tx1"/>
                </a:solidFill>
                <a:latin typeface="Bookman Old Style" panose="02050604050505020204" pitchFamily="18" charset="0"/>
              </a:rPr>
              <a:t>The existing definition of DIC did not include STOA customer whereas in the Amendment, the definition of DIC includes GNA and T-GNA customers.  </a:t>
            </a:r>
          </a:p>
          <a:p>
            <a:pPr marL="342900" indent="-342900" algn="just">
              <a:buFont typeface="Wingdings" panose="05000000000000000000" pitchFamily="2" charset="2"/>
              <a:buChar char="Ø"/>
            </a:pPr>
            <a:r>
              <a:rPr lang="en-IN" sz="2000" dirty="0">
                <a:solidFill>
                  <a:schemeClr val="tx1"/>
                </a:solidFill>
                <a:latin typeface="Bookman Old Style" panose="02050604050505020204" pitchFamily="18" charset="0"/>
              </a:rPr>
              <a:t>As per proposed Reg 3(2) in the Amendment, the YTC of Transmission system shall be shared by Drawee DICs </a:t>
            </a:r>
            <a:r>
              <a:rPr lang="en-IN" sz="2000" dirty="0" err="1">
                <a:solidFill>
                  <a:schemeClr val="tx1"/>
                </a:solidFill>
                <a:latin typeface="Bookman Old Style" panose="02050604050505020204" pitchFamily="18" charset="0"/>
              </a:rPr>
              <a:t>i.e</a:t>
            </a:r>
            <a:r>
              <a:rPr lang="en-IN" sz="2000" dirty="0">
                <a:solidFill>
                  <a:schemeClr val="tx1"/>
                </a:solidFill>
                <a:latin typeface="Bookman Old Style" panose="02050604050505020204" pitchFamily="18" charset="0"/>
              </a:rPr>
              <a:t> by Drawee GNA and Drawee T-GNA Customers. This is not desirable, as First Bill &amp; Second bill are required to be raised only on Drawee GNA Customers and adjustments of T-GNA charges and Transmission Deviation charges in the First Bill are also to be given only to the Drawee GNA Customers.  </a:t>
            </a:r>
          </a:p>
          <a:p>
            <a:pPr marL="342900" indent="-342900" algn="just">
              <a:buFont typeface="Wingdings" panose="05000000000000000000" pitchFamily="2" charset="2"/>
              <a:buChar char="Ø"/>
            </a:pPr>
            <a:r>
              <a:rPr lang="en-IN" sz="2000" b="1" dirty="0">
                <a:solidFill>
                  <a:schemeClr val="tx1"/>
                </a:solidFill>
                <a:latin typeface="Bookman Old Style" panose="02050604050505020204" pitchFamily="18" charset="0"/>
              </a:rPr>
              <a:t>Hence the definition of DIC may be limited  only to  drawee entities obtaining GNA (not T-GNA)</a:t>
            </a:r>
            <a:endParaRPr lang="en-IN" sz="800" b="1" i="1" dirty="0">
              <a:solidFill>
                <a:schemeClr val="tx1"/>
              </a:solidFill>
              <a:latin typeface="Bookman Old Style" panose="02050604050505020204" pitchFamily="18" charset="0"/>
            </a:endParaRPr>
          </a:p>
        </p:txBody>
      </p:sp>
      <p:sp>
        <p:nvSpPr>
          <p:cNvPr id="10" name="TextBox 9"/>
          <p:cNvSpPr txBox="1"/>
          <p:nvPr/>
        </p:nvSpPr>
        <p:spPr>
          <a:xfrm>
            <a:off x="100584" y="66841"/>
            <a:ext cx="11901714" cy="595908"/>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ctr"/>
            <a:endParaRPr lang="en-IN" sz="100" b="1" i="1" dirty="0">
              <a:solidFill>
                <a:srgbClr val="FF0000"/>
              </a:solidFill>
              <a:latin typeface="Bookman Old Style" panose="02050604050505020204" pitchFamily="18" charset="0"/>
            </a:endParaRPr>
          </a:p>
          <a:p>
            <a:pPr marL="342900" indent="-342900" algn="ctr">
              <a:buAutoNum type="arabicPeriod"/>
            </a:pPr>
            <a:r>
              <a:rPr lang="en-IN" sz="2800" b="1" i="1" dirty="0">
                <a:solidFill>
                  <a:schemeClr val="bg1"/>
                </a:solidFill>
                <a:latin typeface="Bookman Old Style" panose="02050604050505020204" pitchFamily="18" charset="0"/>
              </a:rPr>
              <a:t>Definition of ‘Designated ISTS Customer’  (Regulation 1(j) )</a:t>
            </a:r>
            <a:endParaRPr lang="en-IN" sz="2800" b="1" u="sng"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3754010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5D8A2B8-7E5D-4ACA-9382-8BDB7A78BE25}"/>
              </a:ext>
            </a:extLst>
          </p:cNvPr>
          <p:cNvSpPr txBox="1"/>
          <p:nvPr/>
        </p:nvSpPr>
        <p:spPr>
          <a:xfrm>
            <a:off x="-1" y="6396335"/>
            <a:ext cx="12192000" cy="461665"/>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endParaRPr lang="en-IN" sz="2400" b="1" i="1" dirty="0">
              <a:latin typeface="Bookman Old Style" panose="02050604050505020204" pitchFamily="18" charset="0"/>
            </a:endParaRPr>
          </a:p>
        </p:txBody>
      </p:sp>
      <p:sp>
        <p:nvSpPr>
          <p:cNvPr id="5" name="Footer Placeholder 4"/>
          <p:cNvSpPr>
            <a:spLocks noGrp="1"/>
          </p:cNvSpPr>
          <p:nvPr>
            <p:ph type="ftr" sz="quarter" idx="11"/>
          </p:nvPr>
        </p:nvSpPr>
        <p:spPr/>
        <p:txBody>
          <a:bodyPr/>
          <a:lstStyle/>
          <a:p>
            <a:r>
              <a:rPr lang="en-IN" sz="1600" b="1" i="1" dirty="0">
                <a:solidFill>
                  <a:schemeClr val="accent4">
                    <a:lumMod val="50000"/>
                  </a:schemeClr>
                </a:solidFill>
                <a:latin typeface="Book Antiqua" panose="02040602050305030304" pitchFamily="18" charset="0"/>
              </a:rPr>
              <a:t>CTUIL </a:t>
            </a:r>
          </a:p>
        </p:txBody>
      </p:sp>
      <p:sp>
        <p:nvSpPr>
          <p:cNvPr id="6" name="Slide Number Placeholder 5"/>
          <p:cNvSpPr>
            <a:spLocks noGrp="1"/>
          </p:cNvSpPr>
          <p:nvPr>
            <p:ph type="sldNum" sz="quarter" idx="12"/>
          </p:nvPr>
        </p:nvSpPr>
        <p:spPr/>
        <p:txBody>
          <a:bodyPr/>
          <a:lstStyle/>
          <a:p>
            <a:fld id="{A7666C52-89D3-4D7C-A024-C02D7920DDC1}" type="slidenum">
              <a:rPr lang="en-IN" b="1" i="1" smtClean="0">
                <a:solidFill>
                  <a:schemeClr val="accent4">
                    <a:lumMod val="50000"/>
                  </a:schemeClr>
                </a:solidFill>
              </a:rPr>
              <a:t>3</a:t>
            </a:fld>
            <a:endParaRPr lang="en-IN" b="1" i="1" dirty="0">
              <a:solidFill>
                <a:schemeClr val="accent4">
                  <a:lumMod val="50000"/>
                </a:schemeClr>
              </a:solidFill>
            </a:endParaRPr>
          </a:p>
        </p:txBody>
      </p:sp>
      <p:sp>
        <p:nvSpPr>
          <p:cNvPr id="7" name="TextBox 6">
            <a:extLst>
              <a:ext uri="{FF2B5EF4-FFF2-40B4-BE49-F238E27FC236}">
                <a16:creationId xmlns:a16="http://schemas.microsoft.com/office/drawing/2014/main" id="{65D8A2B8-7E5D-4ACA-9382-8BDB7A78BE25}"/>
              </a:ext>
            </a:extLst>
          </p:cNvPr>
          <p:cNvSpPr txBox="1"/>
          <p:nvPr/>
        </p:nvSpPr>
        <p:spPr>
          <a:xfrm>
            <a:off x="179033" y="662749"/>
            <a:ext cx="11833933" cy="2208297"/>
          </a:xfrm>
          <a:prstGeom prst="rect">
            <a:avLst/>
          </a:prstGeom>
          <a:noFill/>
        </p:spPr>
        <p:txBody>
          <a:bodyPr wrap="square" rtlCol="0">
            <a:spAutoFit/>
          </a:bodyPr>
          <a:lstStyle/>
          <a:p>
            <a:pPr algn="just"/>
            <a:r>
              <a:rPr lang="en-IN" sz="2400" b="1" i="1" dirty="0">
                <a:latin typeface="Bookman Old Style" panose="02050604050505020204" pitchFamily="18" charset="0"/>
              </a:rPr>
              <a:t>Amendment Proposed in draft Regulations:</a:t>
            </a:r>
          </a:p>
          <a:p>
            <a:pPr algn="just"/>
            <a:endParaRPr lang="en-IN" sz="1050" b="1" i="1" dirty="0">
              <a:latin typeface="Bookman Old Style" panose="02050604050505020204" pitchFamily="18" charset="0"/>
            </a:endParaRPr>
          </a:p>
          <a:p>
            <a:pPr algn="just"/>
            <a:r>
              <a:rPr lang="en-IN" sz="2000" i="1" dirty="0">
                <a:solidFill>
                  <a:srgbClr val="00B0F0"/>
                </a:solidFill>
                <a:latin typeface="Bookman Old Style" panose="02050604050505020204" pitchFamily="18" charset="0"/>
              </a:rPr>
              <a:t>“(1) T-GNA Rate (in </a:t>
            </a:r>
            <a:r>
              <a:rPr lang="en-IN" sz="2000" i="1" dirty="0" err="1">
                <a:solidFill>
                  <a:srgbClr val="00B0F0"/>
                </a:solidFill>
                <a:latin typeface="Bookman Old Style" panose="02050604050505020204" pitchFamily="18" charset="0"/>
              </a:rPr>
              <a:t>Rs</a:t>
            </a:r>
            <a:r>
              <a:rPr lang="en-IN" sz="2000" i="1" dirty="0">
                <a:solidFill>
                  <a:srgbClr val="00B0F0"/>
                </a:solidFill>
                <a:latin typeface="Bookman Old Style" panose="02050604050505020204" pitchFamily="18" charset="0"/>
              </a:rPr>
              <a:t>./MW/block)  shall be published for each billing month by the Implementing Agency which shall be calculated State-wise as under:</a:t>
            </a:r>
          </a:p>
          <a:p>
            <a:pPr algn="just"/>
            <a:endParaRPr lang="en-IN" sz="300" i="1" dirty="0">
              <a:solidFill>
                <a:srgbClr val="00B0F0"/>
              </a:solidFill>
              <a:latin typeface="Bookman Old Style" panose="02050604050505020204" pitchFamily="18" charset="0"/>
            </a:endParaRPr>
          </a:p>
          <a:p>
            <a:pPr algn="just"/>
            <a:r>
              <a:rPr lang="en-IN" sz="2000" i="1" dirty="0">
                <a:solidFill>
                  <a:srgbClr val="00B0F0"/>
                </a:solidFill>
                <a:latin typeface="Bookman Old Style" panose="02050604050505020204" pitchFamily="18" charset="0"/>
              </a:rPr>
              <a:t>Transmission charges for GNA for entities located in the State, for the billing month, under first bill (in rupees) X 1.10 / (number of days in a month X 96 X GNA quantum, in MW, for all such entities located in the State considered for billing, for the corresponding billing period.)”</a:t>
            </a:r>
          </a:p>
        </p:txBody>
      </p:sp>
      <p:sp>
        <p:nvSpPr>
          <p:cNvPr id="9" name="TextBox 8"/>
          <p:cNvSpPr txBox="1"/>
          <p:nvPr/>
        </p:nvSpPr>
        <p:spPr>
          <a:xfrm>
            <a:off x="111251" y="2973867"/>
            <a:ext cx="11969496" cy="3132773"/>
          </a:xfrm>
          <a:prstGeom prst="roundRect">
            <a:avLst/>
          </a:prstGeom>
          <a:ln w="19050"/>
        </p:spPr>
        <p:style>
          <a:lnRef idx="2">
            <a:schemeClr val="accent3"/>
          </a:lnRef>
          <a:fillRef idx="1">
            <a:schemeClr val="lt1"/>
          </a:fillRef>
          <a:effectRef idx="0">
            <a:schemeClr val="accent3"/>
          </a:effectRef>
          <a:fontRef idx="minor">
            <a:schemeClr val="dk1"/>
          </a:fontRef>
        </p:style>
        <p:txBody>
          <a:bodyPr wrap="square">
            <a:spAutoFit/>
          </a:bodyPr>
          <a:lstStyle/>
          <a:p>
            <a:r>
              <a:rPr lang="en-IN" sz="2400" b="1" dirty="0">
                <a:solidFill>
                  <a:schemeClr val="tx1"/>
                </a:solidFill>
                <a:latin typeface="Bookman Old Style" panose="02050604050505020204" pitchFamily="18" charset="0"/>
              </a:rPr>
              <a:t>CTUIL Comment on proposed draft: </a:t>
            </a:r>
          </a:p>
          <a:p>
            <a:endParaRPr lang="en-IN" sz="800" b="1" dirty="0">
              <a:solidFill>
                <a:schemeClr val="tx1"/>
              </a:solidFill>
              <a:latin typeface="Bookman Old Style" panose="02050604050505020204" pitchFamily="18" charset="0"/>
            </a:endParaRPr>
          </a:p>
          <a:p>
            <a:endParaRPr lang="en-IN" sz="600" b="1" dirty="0">
              <a:solidFill>
                <a:schemeClr val="tx1"/>
              </a:solidFill>
              <a:latin typeface="Bookman Old Style" panose="02050604050505020204" pitchFamily="18" charset="0"/>
            </a:endParaRPr>
          </a:p>
          <a:p>
            <a:pPr marL="342900" indent="-342900" algn="just">
              <a:buFont typeface="Wingdings" panose="05000000000000000000" pitchFamily="2" charset="2"/>
              <a:buChar char="Ø"/>
            </a:pPr>
            <a:r>
              <a:rPr lang="en-US" sz="2000" dirty="0">
                <a:solidFill>
                  <a:schemeClr val="tx1"/>
                </a:solidFill>
                <a:latin typeface="Bookman Old Style" panose="02050604050505020204" pitchFamily="18" charset="0"/>
              </a:rPr>
              <a:t>The original Regulation 11(5), which provided that no STOA charges are to be payable by a distribution licensee, had been proposed for deletion. This gives an implication regarding applicability of T-GNA charges also on distribution licensees. </a:t>
            </a:r>
          </a:p>
          <a:p>
            <a:pPr marL="342900" indent="-342900" algn="just">
              <a:buFont typeface="Wingdings" panose="05000000000000000000" pitchFamily="2" charset="2"/>
              <a:buChar char="Ø"/>
            </a:pPr>
            <a:r>
              <a:rPr lang="en-US" sz="2000" dirty="0">
                <a:solidFill>
                  <a:schemeClr val="tx1"/>
                </a:solidFill>
                <a:latin typeface="Bookman Old Style" panose="02050604050505020204" pitchFamily="18" charset="0"/>
              </a:rPr>
              <a:t>The above proposed Regulation 11(2) provides for T-GNA charges payable by embedded entities only.</a:t>
            </a:r>
          </a:p>
          <a:p>
            <a:pPr marL="342900" indent="-342900" algn="just">
              <a:buFont typeface="Wingdings" panose="05000000000000000000" pitchFamily="2" charset="2"/>
              <a:buChar char="Ø"/>
            </a:pPr>
            <a:r>
              <a:rPr lang="en-US" sz="2000" dirty="0">
                <a:solidFill>
                  <a:schemeClr val="tx1"/>
                </a:solidFill>
                <a:latin typeface="Bookman Old Style" panose="02050604050505020204" pitchFamily="18" charset="0"/>
              </a:rPr>
              <a:t>Therefore, this aspect regarding T–GNA charges to be paid by all the other entities including distribution licensee may need to be clarified in proposed amendment.</a:t>
            </a:r>
          </a:p>
        </p:txBody>
      </p:sp>
      <p:sp>
        <p:nvSpPr>
          <p:cNvPr id="10" name="TextBox 9"/>
          <p:cNvSpPr txBox="1"/>
          <p:nvPr/>
        </p:nvSpPr>
        <p:spPr>
          <a:xfrm>
            <a:off x="100584" y="66841"/>
            <a:ext cx="11901714" cy="595908"/>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ctr"/>
            <a:endParaRPr lang="en-IN" sz="100" b="1" i="1" dirty="0">
              <a:solidFill>
                <a:srgbClr val="FF0000"/>
              </a:solidFill>
              <a:latin typeface="Bookman Old Style" panose="02050604050505020204" pitchFamily="18" charset="0"/>
            </a:endParaRPr>
          </a:p>
          <a:p>
            <a:pPr algn="ctr"/>
            <a:r>
              <a:rPr lang="fr-FR" sz="2800" b="1" i="1" dirty="0">
                <a:solidFill>
                  <a:schemeClr val="bg1"/>
                </a:solidFill>
                <a:latin typeface="Bookman Old Style" panose="02050604050505020204" pitchFamily="18" charset="0"/>
              </a:rPr>
              <a:t>11. Transmission charges for T-GNA</a:t>
            </a:r>
          </a:p>
        </p:txBody>
      </p:sp>
    </p:spTree>
    <p:extLst>
      <p:ext uri="{BB962C8B-B14F-4D97-AF65-F5344CB8AC3E}">
        <p14:creationId xmlns:p14="http://schemas.microsoft.com/office/powerpoint/2010/main" val="686539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5D8A2B8-7E5D-4ACA-9382-8BDB7A78BE25}"/>
              </a:ext>
            </a:extLst>
          </p:cNvPr>
          <p:cNvSpPr txBox="1"/>
          <p:nvPr/>
        </p:nvSpPr>
        <p:spPr>
          <a:xfrm>
            <a:off x="-1" y="6396335"/>
            <a:ext cx="12192000" cy="461665"/>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endParaRPr lang="en-IN" sz="2400" b="1" i="1" dirty="0">
              <a:latin typeface="Bookman Old Style" panose="02050604050505020204" pitchFamily="18" charset="0"/>
            </a:endParaRPr>
          </a:p>
        </p:txBody>
      </p:sp>
      <p:sp>
        <p:nvSpPr>
          <p:cNvPr id="5" name="Footer Placeholder 4"/>
          <p:cNvSpPr>
            <a:spLocks noGrp="1"/>
          </p:cNvSpPr>
          <p:nvPr>
            <p:ph type="ftr" sz="quarter" idx="11"/>
          </p:nvPr>
        </p:nvSpPr>
        <p:spPr/>
        <p:txBody>
          <a:bodyPr/>
          <a:lstStyle/>
          <a:p>
            <a:r>
              <a:rPr lang="en-IN" sz="1600" b="1" i="1" dirty="0">
                <a:solidFill>
                  <a:schemeClr val="accent4">
                    <a:lumMod val="50000"/>
                  </a:schemeClr>
                </a:solidFill>
                <a:latin typeface="Book Antiqua" panose="02040602050305030304" pitchFamily="18" charset="0"/>
              </a:rPr>
              <a:t>CTUIL </a:t>
            </a:r>
          </a:p>
        </p:txBody>
      </p:sp>
      <p:sp>
        <p:nvSpPr>
          <p:cNvPr id="6" name="Slide Number Placeholder 5"/>
          <p:cNvSpPr>
            <a:spLocks noGrp="1"/>
          </p:cNvSpPr>
          <p:nvPr>
            <p:ph type="sldNum" sz="quarter" idx="12"/>
          </p:nvPr>
        </p:nvSpPr>
        <p:spPr/>
        <p:txBody>
          <a:bodyPr/>
          <a:lstStyle/>
          <a:p>
            <a:fld id="{A7666C52-89D3-4D7C-A024-C02D7920DDC1}" type="slidenum">
              <a:rPr lang="en-IN" b="1" i="1" smtClean="0">
                <a:solidFill>
                  <a:schemeClr val="accent4">
                    <a:lumMod val="50000"/>
                  </a:schemeClr>
                </a:solidFill>
              </a:rPr>
              <a:t>4</a:t>
            </a:fld>
            <a:endParaRPr lang="en-IN" b="1" i="1" dirty="0">
              <a:solidFill>
                <a:schemeClr val="accent4">
                  <a:lumMod val="50000"/>
                </a:schemeClr>
              </a:solidFill>
            </a:endParaRPr>
          </a:p>
        </p:txBody>
      </p:sp>
      <p:sp>
        <p:nvSpPr>
          <p:cNvPr id="7" name="TextBox 6">
            <a:extLst>
              <a:ext uri="{FF2B5EF4-FFF2-40B4-BE49-F238E27FC236}">
                <a16:creationId xmlns:a16="http://schemas.microsoft.com/office/drawing/2014/main" id="{65D8A2B8-7E5D-4ACA-9382-8BDB7A78BE25}"/>
              </a:ext>
            </a:extLst>
          </p:cNvPr>
          <p:cNvSpPr txBox="1"/>
          <p:nvPr/>
        </p:nvSpPr>
        <p:spPr>
          <a:xfrm>
            <a:off x="100584" y="662749"/>
            <a:ext cx="11969495" cy="1723549"/>
          </a:xfrm>
          <a:prstGeom prst="rect">
            <a:avLst/>
          </a:prstGeom>
          <a:noFill/>
        </p:spPr>
        <p:txBody>
          <a:bodyPr wrap="square" rtlCol="0">
            <a:spAutoFit/>
          </a:bodyPr>
          <a:lstStyle/>
          <a:p>
            <a:pPr algn="just"/>
            <a:r>
              <a:rPr lang="en-IN" sz="2400" b="1" i="1" dirty="0">
                <a:latin typeface="Bookman Old Style" panose="02050604050505020204" pitchFamily="18" charset="0"/>
              </a:rPr>
              <a:t>Existing Regulation and no change proposed in draft Amendment :</a:t>
            </a:r>
          </a:p>
          <a:p>
            <a:pPr algn="just"/>
            <a:endParaRPr lang="en-IN" sz="200" b="1" i="1" dirty="0">
              <a:latin typeface="Bookman Old Style" panose="02050604050505020204" pitchFamily="18" charset="0"/>
            </a:endParaRPr>
          </a:p>
          <a:p>
            <a:pPr algn="just"/>
            <a:r>
              <a:rPr lang="en-IN" sz="2000" i="1" dirty="0">
                <a:solidFill>
                  <a:srgbClr val="00B0F0"/>
                </a:solidFill>
                <a:latin typeface="Bookman Old Style" panose="02050604050505020204" pitchFamily="18" charset="0"/>
              </a:rPr>
              <a:t>““(2) Transmission charges collected by the Central Transmission Utility for transmission systems covered under Clauses (3), (6), (8), (9) and (12) of Regulation 13 and not covered under Regulations 5 to 8 of these regulations shall be disbursed directly to the concerned inter-State transmission licensee or the generating company, as the case may be.”</a:t>
            </a:r>
            <a:endParaRPr lang="en-IN" sz="2000" dirty="0">
              <a:solidFill>
                <a:srgbClr val="00B0F0"/>
              </a:solidFill>
              <a:latin typeface="Bookman Old Style" panose="02050604050505020204" pitchFamily="18" charset="0"/>
            </a:endParaRPr>
          </a:p>
        </p:txBody>
      </p:sp>
      <p:sp>
        <p:nvSpPr>
          <p:cNvPr id="9" name="TextBox 8"/>
          <p:cNvSpPr txBox="1"/>
          <p:nvPr/>
        </p:nvSpPr>
        <p:spPr>
          <a:xfrm>
            <a:off x="111251" y="2472838"/>
            <a:ext cx="11969496" cy="4154329"/>
          </a:xfrm>
          <a:prstGeom prst="roundRect">
            <a:avLst/>
          </a:prstGeom>
          <a:ln w="19050"/>
        </p:spPr>
        <p:style>
          <a:lnRef idx="2">
            <a:schemeClr val="accent3"/>
          </a:lnRef>
          <a:fillRef idx="1">
            <a:schemeClr val="lt1"/>
          </a:fillRef>
          <a:effectRef idx="0">
            <a:schemeClr val="accent3"/>
          </a:effectRef>
          <a:fontRef idx="minor">
            <a:schemeClr val="dk1"/>
          </a:fontRef>
        </p:style>
        <p:txBody>
          <a:bodyPr wrap="square">
            <a:spAutoFit/>
          </a:bodyPr>
          <a:lstStyle/>
          <a:p>
            <a:r>
              <a:rPr lang="en-IN" sz="2400" b="1" dirty="0">
                <a:solidFill>
                  <a:schemeClr val="tx1"/>
                </a:solidFill>
                <a:latin typeface="Bookman Old Style" panose="02050604050505020204" pitchFamily="18" charset="0"/>
              </a:rPr>
              <a:t>CTUIL proposes to add proviso to the above Regulation :</a:t>
            </a:r>
          </a:p>
          <a:p>
            <a:endParaRPr lang="en-IN" sz="800" b="1" dirty="0">
              <a:solidFill>
                <a:schemeClr val="tx1"/>
              </a:solidFill>
              <a:latin typeface="Bookman Old Style" panose="02050604050505020204" pitchFamily="18" charset="0"/>
            </a:endParaRPr>
          </a:p>
          <a:p>
            <a:endParaRPr lang="en-IN" sz="600" b="1" dirty="0">
              <a:solidFill>
                <a:schemeClr val="tx1"/>
              </a:solidFill>
              <a:latin typeface="Bookman Old Style" panose="02050604050505020204" pitchFamily="18" charset="0"/>
            </a:endParaRPr>
          </a:p>
          <a:p>
            <a:pPr marL="342900" indent="-342900" algn="just">
              <a:buFont typeface="Wingdings" panose="05000000000000000000" pitchFamily="2" charset="2"/>
              <a:buChar char="Ø"/>
            </a:pPr>
            <a:r>
              <a:rPr lang="en-IN" sz="2000" dirty="0">
                <a:solidFill>
                  <a:schemeClr val="tx1"/>
                </a:solidFill>
                <a:latin typeface="Bookman Old Style" panose="02050604050505020204" pitchFamily="18" charset="0"/>
                <a:ea typeface="Calibri" panose="020F0502020204030204" pitchFamily="34" charset="0"/>
                <a:cs typeface="Times New Roman" panose="02020603050405020304" pitchFamily="18" charset="0"/>
              </a:rPr>
              <a:t>The Regulation relates to collection of transmission charges against the bilateral billing to be done by CTU.</a:t>
            </a:r>
          </a:p>
          <a:p>
            <a:pPr marL="342900" indent="-342900" algn="just">
              <a:buFont typeface="Wingdings" panose="05000000000000000000" pitchFamily="2" charset="2"/>
              <a:buChar char="Ø"/>
            </a:pPr>
            <a:endParaRPr lang="en-IN" sz="2000" dirty="0">
              <a:solidFill>
                <a:schemeClr val="tx1"/>
              </a:solidFill>
              <a:latin typeface="Bookman Old Style" panose="02050604050505020204" pitchFamily="18" charset="0"/>
              <a:ea typeface="Calibri" panose="020F0502020204030204" pitchFamily="34" charset="0"/>
              <a:cs typeface="Times New Roman" panose="02020603050405020304" pitchFamily="18" charset="0"/>
            </a:endParaRPr>
          </a:p>
          <a:p>
            <a:pPr marL="342900" indent="-342900" algn="just">
              <a:buFont typeface="Wingdings" panose="05000000000000000000" pitchFamily="2" charset="2"/>
              <a:buChar char="Ø"/>
            </a:pPr>
            <a:r>
              <a:rPr lang="en-IN" sz="2000" dirty="0">
                <a:solidFill>
                  <a:schemeClr val="tx1"/>
                </a:solidFill>
                <a:latin typeface="Bookman Old Style" panose="02050604050505020204" pitchFamily="18" charset="0"/>
                <a:ea typeface="Calibri" panose="020F0502020204030204" pitchFamily="34" charset="0"/>
                <a:cs typeface="Times New Roman" panose="02020603050405020304" pitchFamily="18" charset="0"/>
              </a:rPr>
              <a:t>To address the disputes regarding such b</a:t>
            </a:r>
            <a:r>
              <a:rPr lang="en-IN" sz="2000" dirty="0">
                <a:solidFill>
                  <a:schemeClr val="tx1"/>
                </a:solidFill>
                <a:latin typeface="Bookman Old Style" panose="02050604050505020204" pitchFamily="18" charset="0"/>
              </a:rPr>
              <a:t>ilateral billing by CTU, the following proviso is proposed to be added to the above Regulation 20(2):-</a:t>
            </a:r>
          </a:p>
          <a:p>
            <a:pPr algn="just"/>
            <a:r>
              <a:rPr lang="en-IN" sz="2000" dirty="0">
                <a:solidFill>
                  <a:schemeClr val="tx1"/>
                </a:solidFill>
                <a:latin typeface="Bookman Old Style" panose="02050604050505020204" pitchFamily="18" charset="0"/>
              </a:rPr>
              <a:t> </a:t>
            </a:r>
          </a:p>
          <a:p>
            <a:pPr algn="just"/>
            <a:r>
              <a:rPr lang="en-US" sz="2000" i="1" dirty="0">
                <a:solidFill>
                  <a:schemeClr val="tx1"/>
                </a:solidFill>
                <a:latin typeface="Bookman Old Style" panose="02050604050505020204" pitchFamily="18" charset="0"/>
              </a:rPr>
              <a:t>“Provided CTU shall act as the facilitator in raising the bills, collecting and disbursing such transmission charges to the respective transmission licensee or the generating company. Concerned transmission licensee or the generating company shall be responsible to handle any bilateral disputes between themselves.”</a:t>
            </a:r>
            <a:endParaRPr lang="en-IN" sz="2000" dirty="0">
              <a:solidFill>
                <a:schemeClr val="tx1"/>
              </a:solidFill>
              <a:latin typeface="Calibri" panose="020F0502020204030204" pitchFamily="34" charset="0"/>
              <a:ea typeface="Calibri" panose="020F0502020204030204" pitchFamily="34" charset="0"/>
              <a:cs typeface="Mangal" panose="02040503050203030202" pitchFamily="18" charset="0"/>
            </a:endParaRPr>
          </a:p>
        </p:txBody>
      </p:sp>
      <p:sp>
        <p:nvSpPr>
          <p:cNvPr id="10" name="TextBox 9"/>
          <p:cNvSpPr txBox="1"/>
          <p:nvPr/>
        </p:nvSpPr>
        <p:spPr>
          <a:xfrm>
            <a:off x="100584" y="66841"/>
            <a:ext cx="11901714" cy="595908"/>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ctr"/>
            <a:endParaRPr lang="en-IN" sz="100" b="1" i="1" dirty="0">
              <a:solidFill>
                <a:srgbClr val="FF0000"/>
              </a:solidFill>
              <a:latin typeface="Bookman Old Style" panose="02050604050505020204" pitchFamily="18" charset="0"/>
            </a:endParaRPr>
          </a:p>
          <a:p>
            <a:pPr algn="ctr"/>
            <a:r>
              <a:rPr lang="fr-FR" sz="2800" b="1" i="1" dirty="0">
                <a:solidFill>
                  <a:schemeClr val="bg1"/>
                </a:solidFill>
                <a:latin typeface="Bookman Old Style" panose="02050604050505020204" pitchFamily="18" charset="0"/>
              </a:rPr>
              <a:t>20. Collection and </a:t>
            </a:r>
            <a:r>
              <a:rPr lang="fr-FR" sz="2800" b="1" i="1" dirty="0" err="1">
                <a:solidFill>
                  <a:schemeClr val="bg1"/>
                </a:solidFill>
                <a:latin typeface="Bookman Old Style" panose="02050604050505020204" pitchFamily="18" charset="0"/>
              </a:rPr>
              <a:t>Disbursement</a:t>
            </a:r>
            <a:endParaRPr lang="fr-FR" sz="2800" b="1" i="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3578650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5D8A2B8-7E5D-4ACA-9382-8BDB7A78BE25}"/>
              </a:ext>
            </a:extLst>
          </p:cNvPr>
          <p:cNvSpPr txBox="1"/>
          <p:nvPr/>
        </p:nvSpPr>
        <p:spPr>
          <a:xfrm>
            <a:off x="-1" y="6396335"/>
            <a:ext cx="12192000" cy="461665"/>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endParaRPr lang="en-IN" sz="2400" b="1" i="1" dirty="0">
              <a:latin typeface="Bookman Old Style" panose="02050604050505020204" pitchFamily="18" charset="0"/>
            </a:endParaRPr>
          </a:p>
        </p:txBody>
      </p:sp>
      <p:sp>
        <p:nvSpPr>
          <p:cNvPr id="5" name="Footer Placeholder 4"/>
          <p:cNvSpPr>
            <a:spLocks noGrp="1"/>
          </p:cNvSpPr>
          <p:nvPr>
            <p:ph type="ftr" sz="quarter" idx="11"/>
          </p:nvPr>
        </p:nvSpPr>
        <p:spPr/>
        <p:txBody>
          <a:bodyPr/>
          <a:lstStyle/>
          <a:p>
            <a:r>
              <a:rPr lang="en-IN" sz="1600" b="1" i="1" dirty="0">
                <a:solidFill>
                  <a:schemeClr val="accent4">
                    <a:lumMod val="50000"/>
                  </a:schemeClr>
                </a:solidFill>
                <a:latin typeface="Book Antiqua" panose="02040602050305030304" pitchFamily="18" charset="0"/>
              </a:rPr>
              <a:t>CTUIL </a:t>
            </a:r>
          </a:p>
        </p:txBody>
      </p:sp>
      <p:sp>
        <p:nvSpPr>
          <p:cNvPr id="6" name="Slide Number Placeholder 5"/>
          <p:cNvSpPr>
            <a:spLocks noGrp="1"/>
          </p:cNvSpPr>
          <p:nvPr>
            <p:ph type="sldNum" sz="quarter" idx="12"/>
          </p:nvPr>
        </p:nvSpPr>
        <p:spPr/>
        <p:txBody>
          <a:bodyPr/>
          <a:lstStyle/>
          <a:p>
            <a:fld id="{A7666C52-89D3-4D7C-A024-C02D7920DDC1}" type="slidenum">
              <a:rPr lang="en-IN" b="1" i="1" smtClean="0">
                <a:solidFill>
                  <a:schemeClr val="accent4">
                    <a:lumMod val="50000"/>
                  </a:schemeClr>
                </a:solidFill>
              </a:rPr>
              <a:t>5</a:t>
            </a:fld>
            <a:endParaRPr lang="en-IN" b="1" i="1" dirty="0">
              <a:solidFill>
                <a:schemeClr val="accent4">
                  <a:lumMod val="50000"/>
                </a:schemeClr>
              </a:solidFill>
            </a:endParaRPr>
          </a:p>
        </p:txBody>
      </p:sp>
      <p:sp>
        <p:nvSpPr>
          <p:cNvPr id="7" name="TextBox 6">
            <a:extLst>
              <a:ext uri="{FF2B5EF4-FFF2-40B4-BE49-F238E27FC236}">
                <a16:creationId xmlns:a16="http://schemas.microsoft.com/office/drawing/2014/main" id="{65D8A2B8-7E5D-4ACA-9382-8BDB7A78BE25}"/>
              </a:ext>
            </a:extLst>
          </p:cNvPr>
          <p:cNvSpPr txBox="1"/>
          <p:nvPr/>
        </p:nvSpPr>
        <p:spPr>
          <a:xfrm>
            <a:off x="100584" y="1312620"/>
            <a:ext cx="11969495" cy="3816429"/>
          </a:xfrm>
          <a:prstGeom prst="rect">
            <a:avLst/>
          </a:prstGeom>
          <a:noFill/>
        </p:spPr>
        <p:txBody>
          <a:bodyPr wrap="square" rtlCol="0">
            <a:spAutoFit/>
          </a:bodyPr>
          <a:lstStyle/>
          <a:p>
            <a:pPr algn="just"/>
            <a:endParaRPr lang="en-IN" sz="200" b="1" i="1" dirty="0">
              <a:latin typeface="Bookman Old Style" panose="02050604050505020204" pitchFamily="18" charset="0"/>
            </a:endParaRPr>
          </a:p>
          <a:p>
            <a:pPr algn="just"/>
            <a:r>
              <a:rPr lang="en-IN" sz="2400" dirty="0">
                <a:latin typeface="Bookman Old Style" panose="02050604050505020204" pitchFamily="18" charset="0"/>
              </a:rPr>
              <a:t>On notifying the Amendment to Sharing Regulations, the </a:t>
            </a:r>
            <a:r>
              <a:rPr lang="en-IN" sz="2400" b="1" dirty="0">
                <a:latin typeface="Bookman Old Style" panose="02050604050505020204" pitchFamily="18" charset="0"/>
              </a:rPr>
              <a:t>“</a:t>
            </a:r>
            <a:r>
              <a:rPr lang="en-IN" sz="2400" b="1" i="1" dirty="0">
                <a:latin typeface="Bookman Old Style" panose="02050604050505020204" pitchFamily="18" charset="0"/>
              </a:rPr>
              <a:t>Billing, Collection and Disbursement Procedure</a:t>
            </a:r>
            <a:r>
              <a:rPr lang="en-IN" sz="2400" b="1" dirty="0">
                <a:latin typeface="Bookman Old Style" panose="02050604050505020204" pitchFamily="18" charset="0"/>
              </a:rPr>
              <a:t>”</a:t>
            </a:r>
            <a:r>
              <a:rPr lang="en-IN" sz="2400" dirty="0">
                <a:latin typeface="Bookman Old Style" panose="02050604050505020204" pitchFamily="18" charset="0"/>
              </a:rPr>
              <a:t> needs to be amended by CTU. </a:t>
            </a:r>
          </a:p>
          <a:p>
            <a:pPr algn="just"/>
            <a:endParaRPr lang="en-IN" sz="2400" dirty="0">
              <a:latin typeface="Bookman Old Style" panose="02050604050505020204" pitchFamily="18" charset="0"/>
            </a:endParaRPr>
          </a:p>
          <a:p>
            <a:pPr marL="342900" indent="-342900" algn="just">
              <a:buFont typeface="Wingdings" panose="05000000000000000000" pitchFamily="2" charset="2"/>
              <a:buChar char="Ø"/>
            </a:pPr>
            <a:r>
              <a:rPr lang="en-IN" sz="2400" dirty="0">
                <a:latin typeface="Bookman Old Style" panose="02050604050505020204" pitchFamily="18" charset="0"/>
              </a:rPr>
              <a:t> A minimum of 2 months time is required for draft amendment, obtaining comments from DICs / Licensees and notifying the Procedure. </a:t>
            </a:r>
          </a:p>
          <a:p>
            <a:pPr algn="just"/>
            <a:endParaRPr lang="en-IN" sz="2400" dirty="0">
              <a:latin typeface="Bookman Old Style" panose="02050604050505020204" pitchFamily="18" charset="0"/>
            </a:endParaRPr>
          </a:p>
          <a:p>
            <a:pPr marL="342900" indent="-342900" algn="just">
              <a:buFont typeface="Wingdings" panose="05000000000000000000" pitchFamily="2" charset="2"/>
              <a:buChar char="Ø"/>
            </a:pPr>
            <a:r>
              <a:rPr lang="en-IN" sz="2400" dirty="0">
                <a:latin typeface="Bookman Old Style" panose="02050604050505020204" pitchFamily="18" charset="0"/>
              </a:rPr>
              <a:t> The effective date of implementation of GNA Regulations and Sharing Regulations may be matched so as to minimize the billing issues during  transition period.      </a:t>
            </a:r>
          </a:p>
          <a:p>
            <a:pPr algn="just"/>
            <a:endParaRPr lang="en-IN" sz="2400" i="1" dirty="0">
              <a:solidFill>
                <a:srgbClr val="00B0F0"/>
              </a:solidFill>
              <a:latin typeface="Bookman Old Style" panose="02050604050505020204" pitchFamily="18" charset="0"/>
            </a:endParaRPr>
          </a:p>
        </p:txBody>
      </p:sp>
      <p:sp>
        <p:nvSpPr>
          <p:cNvPr id="10" name="TextBox 9"/>
          <p:cNvSpPr txBox="1"/>
          <p:nvPr/>
        </p:nvSpPr>
        <p:spPr>
          <a:xfrm>
            <a:off x="100584" y="66841"/>
            <a:ext cx="11901714" cy="1072634"/>
          </a:xfrm>
          <a:prstGeom prst="round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lgn="ctr"/>
            <a:endParaRPr lang="en-IN" sz="100" b="1" i="1" dirty="0">
              <a:solidFill>
                <a:srgbClr val="FF0000"/>
              </a:solidFill>
              <a:latin typeface="Bookman Old Style" panose="02050604050505020204" pitchFamily="18" charset="0"/>
            </a:endParaRPr>
          </a:p>
          <a:p>
            <a:pPr algn="ctr"/>
            <a:r>
              <a:rPr lang="en-US" sz="2800" b="1" i="1" dirty="0">
                <a:solidFill>
                  <a:schemeClr val="bg1"/>
                </a:solidFill>
                <a:latin typeface="Bookman Old Style" panose="02050604050505020204" pitchFamily="18" charset="0"/>
              </a:rPr>
              <a:t>Implementation of CERC Sharing Regulations (First Amendment),2022 </a:t>
            </a:r>
          </a:p>
        </p:txBody>
      </p:sp>
    </p:spTree>
    <p:extLst>
      <p:ext uri="{BB962C8B-B14F-4D97-AF65-F5344CB8AC3E}">
        <p14:creationId xmlns:p14="http://schemas.microsoft.com/office/powerpoint/2010/main" val="842546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647A6BD-17CF-45C3-AF18-4D9CDF9AA83F}"/>
              </a:ext>
            </a:extLst>
          </p:cNvPr>
          <p:cNvSpPr/>
          <p:nvPr/>
        </p:nvSpPr>
        <p:spPr>
          <a:xfrm>
            <a:off x="4442983" y="2967335"/>
            <a:ext cx="3306033" cy="923330"/>
          </a:xfrm>
          <a:prstGeom prst="rect">
            <a:avLst/>
          </a:prstGeom>
          <a:noFill/>
        </p:spPr>
        <p:txBody>
          <a:bodyPr wrap="none" lIns="91440" tIns="45720" rIns="91440" bIns="45720">
            <a:spAutoFit/>
          </a:bodyPr>
          <a:lstStyle/>
          <a:p>
            <a:pPr algn="ctr"/>
            <a:r>
              <a:rPr lang="en-IN" sz="5400" b="1" cap="none" spc="0" dirty="0">
                <a:ln w="22225">
                  <a:solidFill>
                    <a:schemeClr val="accent2"/>
                  </a:solidFill>
                  <a:prstDash val="solid"/>
                </a:ln>
                <a:solidFill>
                  <a:schemeClr val="accent2">
                    <a:lumMod val="40000"/>
                    <a:lumOff val="60000"/>
                  </a:schemeClr>
                </a:solidFill>
                <a:effectLst/>
              </a:rPr>
              <a:t>Thank You </a:t>
            </a:r>
          </a:p>
        </p:txBody>
      </p:sp>
      <p:sp>
        <p:nvSpPr>
          <p:cNvPr id="2" name="Footer Placeholder 1"/>
          <p:cNvSpPr>
            <a:spLocks noGrp="1"/>
          </p:cNvSpPr>
          <p:nvPr>
            <p:ph type="ftr" sz="quarter" idx="11"/>
          </p:nvPr>
        </p:nvSpPr>
        <p:spPr/>
        <p:txBody>
          <a:bodyPr/>
          <a:lstStyle/>
          <a:p>
            <a:r>
              <a:rPr lang="en-IN"/>
              <a:t>CTUIL </a:t>
            </a:r>
          </a:p>
        </p:txBody>
      </p:sp>
      <p:sp>
        <p:nvSpPr>
          <p:cNvPr id="4" name="Slide Number Placeholder 3"/>
          <p:cNvSpPr>
            <a:spLocks noGrp="1"/>
          </p:cNvSpPr>
          <p:nvPr>
            <p:ph type="sldNum" sz="quarter" idx="12"/>
          </p:nvPr>
        </p:nvSpPr>
        <p:spPr/>
        <p:txBody>
          <a:bodyPr/>
          <a:lstStyle/>
          <a:p>
            <a:fld id="{A7666C52-89D3-4D7C-A024-C02D7920DDC1}" type="slidenum">
              <a:rPr lang="en-IN" smtClean="0"/>
              <a:t>6</a:t>
            </a:fld>
            <a:endParaRPr lang="en-IN"/>
          </a:p>
        </p:txBody>
      </p:sp>
    </p:spTree>
    <p:extLst>
      <p:ext uri="{BB962C8B-B14F-4D97-AF65-F5344CB8AC3E}">
        <p14:creationId xmlns:p14="http://schemas.microsoft.com/office/powerpoint/2010/main" val="2628627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2724</TotalTime>
  <Words>735</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Book Antiqua</vt:lpstr>
      <vt:lpstr>Bookman Old Style</vt:lpstr>
      <vt:lpstr>Calibri</vt:lpstr>
      <vt:lpstr>Calibri Light</vt:lpstr>
      <vt:lpstr>Mangal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Comments of CTU  on  CERC Sharing Regulations (First Amendment), 2022</dc:title>
  <dc:creator>V SRINIVAS</dc:creator>
  <cp:lastModifiedBy>vsrinivas</cp:lastModifiedBy>
  <cp:revision>33</cp:revision>
  <cp:lastPrinted>2022-10-09T08:10:24Z</cp:lastPrinted>
  <dcterms:created xsi:type="dcterms:W3CDTF">2022-09-25T17:31:13Z</dcterms:created>
  <dcterms:modified xsi:type="dcterms:W3CDTF">2022-10-10T03:53:46Z</dcterms:modified>
</cp:coreProperties>
</file>