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4" r:id="rId1"/>
  </p:sldMasterIdLst>
  <p:sldIdLst>
    <p:sldId id="256" r:id="rId2"/>
    <p:sldId id="257"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80BCDC-3192-493B-97FA-F5787DD8587A}" type="datetimeFigureOut">
              <a:rPr lang="en-IN" smtClean="0"/>
              <a:t>08-10-2022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2106AD-783D-42EB-814C-2E7733C06643}" type="slidenum">
              <a:rPr lang="en-IN" smtClean="0"/>
              <a:t>‹#›</a:t>
            </a:fld>
            <a:endParaRPr lang="en-IN"/>
          </a:p>
        </p:txBody>
      </p:sp>
    </p:spTree>
    <p:extLst>
      <p:ext uri="{BB962C8B-B14F-4D97-AF65-F5344CB8AC3E}">
        <p14:creationId xmlns:p14="http://schemas.microsoft.com/office/powerpoint/2010/main" val="1747231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80BCDC-3192-493B-97FA-F5787DD8587A}" type="datetimeFigureOut">
              <a:rPr lang="en-IN" smtClean="0"/>
              <a:t>08-10-2022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2106AD-783D-42EB-814C-2E7733C06643}" type="slidenum">
              <a:rPr lang="en-IN" smtClean="0"/>
              <a:t>‹#›</a:t>
            </a:fld>
            <a:endParaRPr lang="en-IN"/>
          </a:p>
        </p:txBody>
      </p:sp>
    </p:spTree>
    <p:extLst>
      <p:ext uri="{BB962C8B-B14F-4D97-AF65-F5344CB8AC3E}">
        <p14:creationId xmlns:p14="http://schemas.microsoft.com/office/powerpoint/2010/main" val="2810643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80BCDC-3192-493B-97FA-F5787DD8587A}" type="datetimeFigureOut">
              <a:rPr lang="en-IN" smtClean="0"/>
              <a:t>08-10-2022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2106AD-783D-42EB-814C-2E7733C06643}"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43483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80BCDC-3192-493B-97FA-F5787DD8587A}" type="datetimeFigureOut">
              <a:rPr lang="en-IN" smtClean="0"/>
              <a:t>08-10-2022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2106AD-783D-42EB-814C-2E7733C06643}" type="slidenum">
              <a:rPr lang="en-IN" smtClean="0"/>
              <a:t>‹#›</a:t>
            </a:fld>
            <a:endParaRPr lang="en-IN"/>
          </a:p>
        </p:txBody>
      </p:sp>
    </p:spTree>
    <p:extLst>
      <p:ext uri="{BB962C8B-B14F-4D97-AF65-F5344CB8AC3E}">
        <p14:creationId xmlns:p14="http://schemas.microsoft.com/office/powerpoint/2010/main" val="3958050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80BCDC-3192-493B-97FA-F5787DD8587A}" type="datetimeFigureOut">
              <a:rPr lang="en-IN" smtClean="0"/>
              <a:t>08-10-2022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2106AD-783D-42EB-814C-2E7733C06643}"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18451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80BCDC-3192-493B-97FA-F5787DD8587A}" type="datetimeFigureOut">
              <a:rPr lang="en-IN" smtClean="0"/>
              <a:t>08-10-2022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2106AD-783D-42EB-814C-2E7733C06643}" type="slidenum">
              <a:rPr lang="en-IN" smtClean="0"/>
              <a:t>‹#›</a:t>
            </a:fld>
            <a:endParaRPr lang="en-IN"/>
          </a:p>
        </p:txBody>
      </p:sp>
    </p:spTree>
    <p:extLst>
      <p:ext uri="{BB962C8B-B14F-4D97-AF65-F5344CB8AC3E}">
        <p14:creationId xmlns:p14="http://schemas.microsoft.com/office/powerpoint/2010/main" val="1703895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80BCDC-3192-493B-97FA-F5787DD8587A}" type="datetimeFigureOut">
              <a:rPr lang="en-IN" smtClean="0"/>
              <a:t>08-10-2022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2106AD-783D-42EB-814C-2E7733C06643}" type="slidenum">
              <a:rPr lang="en-IN" smtClean="0"/>
              <a:t>‹#›</a:t>
            </a:fld>
            <a:endParaRPr lang="en-IN"/>
          </a:p>
        </p:txBody>
      </p:sp>
    </p:spTree>
    <p:extLst>
      <p:ext uri="{BB962C8B-B14F-4D97-AF65-F5344CB8AC3E}">
        <p14:creationId xmlns:p14="http://schemas.microsoft.com/office/powerpoint/2010/main" val="638240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80BCDC-3192-493B-97FA-F5787DD8587A}" type="datetimeFigureOut">
              <a:rPr lang="en-IN" smtClean="0"/>
              <a:t>08-10-2022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2106AD-783D-42EB-814C-2E7733C06643}" type="slidenum">
              <a:rPr lang="en-IN" smtClean="0"/>
              <a:t>‹#›</a:t>
            </a:fld>
            <a:endParaRPr lang="en-IN"/>
          </a:p>
        </p:txBody>
      </p:sp>
    </p:spTree>
    <p:extLst>
      <p:ext uri="{BB962C8B-B14F-4D97-AF65-F5344CB8AC3E}">
        <p14:creationId xmlns:p14="http://schemas.microsoft.com/office/powerpoint/2010/main" val="1196526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80BCDC-3192-493B-97FA-F5787DD8587A}" type="datetimeFigureOut">
              <a:rPr lang="en-IN" smtClean="0"/>
              <a:t>08-10-2022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2106AD-783D-42EB-814C-2E7733C06643}" type="slidenum">
              <a:rPr lang="en-IN" smtClean="0"/>
              <a:t>‹#›</a:t>
            </a:fld>
            <a:endParaRPr lang="en-IN"/>
          </a:p>
        </p:txBody>
      </p:sp>
    </p:spTree>
    <p:extLst>
      <p:ext uri="{BB962C8B-B14F-4D97-AF65-F5344CB8AC3E}">
        <p14:creationId xmlns:p14="http://schemas.microsoft.com/office/powerpoint/2010/main" val="2597968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80BCDC-3192-493B-97FA-F5787DD8587A}" type="datetimeFigureOut">
              <a:rPr lang="en-IN" smtClean="0"/>
              <a:t>08-10-2022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2106AD-783D-42EB-814C-2E7733C06643}" type="slidenum">
              <a:rPr lang="en-IN" smtClean="0"/>
              <a:t>‹#›</a:t>
            </a:fld>
            <a:endParaRPr lang="en-IN"/>
          </a:p>
        </p:txBody>
      </p:sp>
    </p:spTree>
    <p:extLst>
      <p:ext uri="{BB962C8B-B14F-4D97-AF65-F5344CB8AC3E}">
        <p14:creationId xmlns:p14="http://schemas.microsoft.com/office/powerpoint/2010/main" val="2272027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80BCDC-3192-493B-97FA-F5787DD8587A}" type="datetimeFigureOut">
              <a:rPr lang="en-IN" smtClean="0"/>
              <a:t>08-10-2022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2106AD-783D-42EB-814C-2E7733C06643}" type="slidenum">
              <a:rPr lang="en-IN" smtClean="0"/>
              <a:t>‹#›</a:t>
            </a:fld>
            <a:endParaRPr lang="en-IN"/>
          </a:p>
        </p:txBody>
      </p:sp>
    </p:spTree>
    <p:extLst>
      <p:ext uri="{BB962C8B-B14F-4D97-AF65-F5344CB8AC3E}">
        <p14:creationId xmlns:p14="http://schemas.microsoft.com/office/powerpoint/2010/main" val="2079712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80BCDC-3192-493B-97FA-F5787DD8587A}" type="datetimeFigureOut">
              <a:rPr lang="en-IN" smtClean="0"/>
              <a:t>08-10-2022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F2106AD-783D-42EB-814C-2E7733C06643}" type="slidenum">
              <a:rPr lang="en-IN" smtClean="0"/>
              <a:t>‹#›</a:t>
            </a:fld>
            <a:endParaRPr lang="en-IN"/>
          </a:p>
        </p:txBody>
      </p:sp>
    </p:spTree>
    <p:extLst>
      <p:ext uri="{BB962C8B-B14F-4D97-AF65-F5344CB8AC3E}">
        <p14:creationId xmlns:p14="http://schemas.microsoft.com/office/powerpoint/2010/main" val="1437006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80BCDC-3192-493B-97FA-F5787DD8587A}" type="datetimeFigureOut">
              <a:rPr lang="en-IN" smtClean="0"/>
              <a:t>08-10-2022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F2106AD-783D-42EB-814C-2E7733C06643}" type="slidenum">
              <a:rPr lang="en-IN" smtClean="0"/>
              <a:t>‹#›</a:t>
            </a:fld>
            <a:endParaRPr lang="en-IN"/>
          </a:p>
        </p:txBody>
      </p:sp>
    </p:spTree>
    <p:extLst>
      <p:ext uri="{BB962C8B-B14F-4D97-AF65-F5344CB8AC3E}">
        <p14:creationId xmlns:p14="http://schemas.microsoft.com/office/powerpoint/2010/main" val="292516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0BCDC-3192-493B-97FA-F5787DD8587A}" type="datetimeFigureOut">
              <a:rPr lang="en-IN" smtClean="0"/>
              <a:t>08-10-2022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F2106AD-783D-42EB-814C-2E7733C06643}" type="slidenum">
              <a:rPr lang="en-IN" smtClean="0"/>
              <a:t>‹#›</a:t>
            </a:fld>
            <a:endParaRPr lang="en-IN"/>
          </a:p>
        </p:txBody>
      </p:sp>
    </p:spTree>
    <p:extLst>
      <p:ext uri="{BB962C8B-B14F-4D97-AF65-F5344CB8AC3E}">
        <p14:creationId xmlns:p14="http://schemas.microsoft.com/office/powerpoint/2010/main" val="131811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80BCDC-3192-493B-97FA-F5787DD8587A}" type="datetimeFigureOut">
              <a:rPr lang="en-IN" smtClean="0"/>
              <a:t>08-10-2022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2106AD-783D-42EB-814C-2E7733C06643}" type="slidenum">
              <a:rPr lang="en-IN" smtClean="0"/>
              <a:t>‹#›</a:t>
            </a:fld>
            <a:endParaRPr lang="en-IN"/>
          </a:p>
        </p:txBody>
      </p:sp>
    </p:spTree>
    <p:extLst>
      <p:ext uri="{BB962C8B-B14F-4D97-AF65-F5344CB8AC3E}">
        <p14:creationId xmlns:p14="http://schemas.microsoft.com/office/powerpoint/2010/main" val="3100348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80BCDC-3192-493B-97FA-F5787DD8587A}" type="datetimeFigureOut">
              <a:rPr lang="en-IN" smtClean="0"/>
              <a:t>08-10-2022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2106AD-783D-42EB-814C-2E7733C06643}" type="slidenum">
              <a:rPr lang="en-IN" smtClean="0"/>
              <a:t>‹#›</a:t>
            </a:fld>
            <a:endParaRPr lang="en-IN"/>
          </a:p>
        </p:txBody>
      </p:sp>
    </p:spTree>
    <p:extLst>
      <p:ext uri="{BB962C8B-B14F-4D97-AF65-F5344CB8AC3E}">
        <p14:creationId xmlns:p14="http://schemas.microsoft.com/office/powerpoint/2010/main" val="2150497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80BCDC-3192-493B-97FA-F5787DD8587A}" type="datetimeFigureOut">
              <a:rPr lang="en-IN" smtClean="0"/>
              <a:t>08-10-2022</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F2106AD-783D-42EB-814C-2E7733C06643}" type="slidenum">
              <a:rPr lang="en-IN" smtClean="0"/>
              <a:t>‹#›</a:t>
            </a:fld>
            <a:endParaRPr lang="en-IN"/>
          </a:p>
        </p:txBody>
      </p:sp>
    </p:spTree>
    <p:extLst>
      <p:ext uri="{BB962C8B-B14F-4D97-AF65-F5344CB8AC3E}">
        <p14:creationId xmlns:p14="http://schemas.microsoft.com/office/powerpoint/2010/main" val="54377862"/>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 id="2147483857" r:id="rId13"/>
    <p:sldLayoutId id="2147483858" r:id="rId14"/>
    <p:sldLayoutId id="2147483859" r:id="rId15"/>
    <p:sldLayoutId id="21474838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3.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365" y="516367"/>
            <a:ext cx="9714155" cy="6341633"/>
          </a:xfrm>
        </p:spPr>
        <p:txBody>
          <a:bodyPr>
            <a:normAutofit fontScale="90000"/>
          </a:bodyPr>
          <a:lstStyle/>
          <a:p>
            <a:pPr algn="ctr">
              <a:lnSpc>
                <a:spcPct val="150000"/>
              </a:lnSpc>
            </a:pPr>
            <a:br>
              <a:rPr lang="en-IN" b="1" u="sng" dirty="0"/>
            </a:br>
            <a:br>
              <a:rPr lang="en-IN" b="1" u="sng" dirty="0"/>
            </a:br>
            <a:r>
              <a:rPr lang="en-IN" sz="4900" b="1" dirty="0">
                <a:latin typeface="Algerian" panose="04020705040A02060702" pitchFamily="82" charset="0"/>
              </a:rPr>
              <a:t>Views of GRIDCO </a:t>
            </a:r>
            <a:br>
              <a:rPr lang="en-IN" sz="4400" b="1" dirty="0">
                <a:latin typeface="Algerian" panose="04020705040A02060702" pitchFamily="82" charset="0"/>
              </a:rPr>
            </a:br>
            <a:r>
              <a:rPr lang="en-IN" sz="4400" dirty="0">
                <a:latin typeface="Algerian" panose="04020705040A02060702" pitchFamily="82" charset="0"/>
              </a:rPr>
              <a:t>on </a:t>
            </a:r>
            <a:br>
              <a:rPr lang="en-IN" sz="4400" b="1" dirty="0">
                <a:latin typeface="Algerian" panose="04020705040A02060702" pitchFamily="82" charset="0"/>
              </a:rPr>
            </a:br>
            <a:r>
              <a:rPr lang="en-IN" sz="4400" b="1" dirty="0">
                <a:latin typeface="Algerian" panose="04020705040A02060702" pitchFamily="82" charset="0"/>
              </a:rPr>
              <a:t>Draft CERC (Sharing of Inter-State Transmission Charges and Losses) (First Amendment) Regulations, 2022 </a:t>
            </a:r>
            <a:br>
              <a:rPr lang="en-IN" sz="4400" b="1" dirty="0">
                <a:latin typeface="Algerian" panose="04020705040A02060702" pitchFamily="82" charset="0"/>
              </a:rPr>
            </a:br>
            <a:endParaRPr lang="en-IN" sz="4400" b="1" dirty="0">
              <a:latin typeface="Algerian" panose="04020705040A02060702" pitchFamily="82" charset="0"/>
            </a:endParaRPr>
          </a:p>
        </p:txBody>
      </p:sp>
      <p:pic>
        <p:nvPicPr>
          <p:cNvPr id="1026" name="Picture 3" descr="GRIDCO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7381" y="0"/>
            <a:ext cx="1284619" cy="129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377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7271" y="0"/>
            <a:ext cx="8537944" cy="570155"/>
          </a:xfrm>
        </p:spPr>
        <p:txBody>
          <a:bodyPr>
            <a:noAutofit/>
          </a:bodyPr>
          <a:lstStyle/>
          <a:p>
            <a:pPr lvl="0" algn="just"/>
            <a:r>
              <a:rPr lang="en-IN" sz="2200" b="1" u="sng" dirty="0">
                <a:latin typeface="Times New Roman" panose="02020603050405020304" pitchFamily="18" charset="0"/>
                <a:cs typeface="Times New Roman" panose="02020603050405020304" pitchFamily="18" charset="0"/>
              </a:rPr>
              <a:t>Amendment to Regulations 5, 6, 7 and 8 of the Principal Regulations</a:t>
            </a:r>
            <a:endParaRPr lang="en-IN" sz="2200" u="sng"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322726" y="666974"/>
            <a:ext cx="9187034" cy="6018904"/>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In Regulation 5,6,7 and 8 of the draft 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amend. to  Sharing Regulations,2020, ‘LTA plus MTOA’ substituted with ‘GNA’ for sharing of Transmission Charges. </a:t>
            </a:r>
          </a:p>
          <a:p>
            <a:pPr algn="just"/>
            <a:r>
              <a:rPr lang="en-US" dirty="0">
                <a:latin typeface="Times New Roman" panose="02020603050405020304" pitchFamily="18" charset="0"/>
                <a:cs typeface="Times New Roman" panose="02020603050405020304" pitchFamily="18" charset="0"/>
              </a:rPr>
              <a:t>Deemed GNA determined as per Reg.18.1 of GNA Regulations </a:t>
            </a:r>
            <a:r>
              <a:rPr lang="en-IN" dirty="0">
                <a:latin typeface="Times New Roman" panose="02020603050405020304" pitchFamily="18" charset="0"/>
                <a:cs typeface="Times New Roman" panose="02020603050405020304" pitchFamily="18" charset="0"/>
              </a:rPr>
              <a:t>includes STOA drawls in addition to LTA/MTOA drawls.</a:t>
            </a:r>
          </a:p>
          <a:p>
            <a:pPr algn="just"/>
            <a:r>
              <a:rPr lang="en-IN" dirty="0">
                <a:latin typeface="Times New Roman" panose="02020603050405020304" pitchFamily="18" charset="0"/>
                <a:cs typeface="Times New Roman" panose="02020603050405020304" pitchFamily="18" charset="0"/>
              </a:rPr>
              <a:t>The State entity having only LTA/MTOA contracts or less or no STOA contracts shall be loaded with higher deemed GNA on account of STOA drawls of other entities in the State.</a:t>
            </a:r>
          </a:p>
          <a:p>
            <a:pPr marL="0" indent="0" algn="just">
              <a:buNone/>
            </a:pPr>
            <a:r>
              <a:rPr lang="en-IN" sz="2000" dirty="0">
                <a:solidFill>
                  <a:schemeClr val="accent1"/>
                </a:solidFill>
                <a:latin typeface="Times New Roman" panose="02020603050405020304" pitchFamily="18" charset="0"/>
                <a:ea typeface="+mj-ea"/>
                <a:cs typeface="Times New Roman" panose="02020603050405020304" pitchFamily="18" charset="0"/>
              </a:rPr>
              <a:t>      </a:t>
            </a:r>
            <a:r>
              <a:rPr lang="en-IN" sz="2000" b="1" u="sng" dirty="0">
                <a:solidFill>
                  <a:schemeClr val="accent1"/>
                </a:solidFill>
                <a:latin typeface="Times New Roman" panose="02020603050405020304" pitchFamily="18" charset="0"/>
                <a:ea typeface="+mj-ea"/>
                <a:cs typeface="Times New Roman" panose="02020603050405020304" pitchFamily="18" charset="0"/>
              </a:rPr>
              <a:t>Impact on GRIDCO and the Consumers of the State of Odisha</a:t>
            </a:r>
          </a:p>
          <a:p>
            <a:pPr algn="just"/>
            <a:r>
              <a:rPr lang="en-IN" dirty="0">
                <a:latin typeface="Times New Roman" panose="02020603050405020304" pitchFamily="18" charset="0"/>
                <a:cs typeface="Times New Roman" panose="02020603050405020304" pitchFamily="18" charset="0"/>
              </a:rPr>
              <a:t>GRIDCO is the only entity in Odisha having ISTS LTA contracts, while other entities avail power from ISTS through short term open access drawls. </a:t>
            </a:r>
          </a:p>
          <a:p>
            <a:pPr algn="just"/>
            <a:r>
              <a:rPr lang="en-IN" dirty="0">
                <a:latin typeface="Times New Roman" panose="02020603050405020304" pitchFamily="18" charset="0"/>
                <a:cs typeface="Times New Roman" panose="02020603050405020304" pitchFamily="18" charset="0"/>
              </a:rPr>
              <a:t>If deemed GNA as per GNA Regulations,2022 is adopted,GRIDCO and ultimately the consumers of Odisha  shall have to share the ISTS charges for Short Term Open Access Customers (including private entities) also.</a:t>
            </a:r>
          </a:p>
          <a:p>
            <a:pPr algn="just"/>
            <a:r>
              <a:rPr lang="en-IN" dirty="0">
                <a:latin typeface="Times New Roman" panose="02020603050405020304" pitchFamily="18" charset="0"/>
                <a:cs typeface="Times New Roman" panose="02020603050405020304" pitchFamily="18" charset="0"/>
              </a:rPr>
              <a:t>In case of relinquishment of GNA quantum (pertaining STOA drawls of other entities) out of the said deemed GNA, GRIDCO shall have to pay Relinquishment charges (24 times the transmission charges paid for the last billing month ) as per GNA Regulations. </a:t>
            </a:r>
          </a:p>
          <a:p>
            <a:pPr marL="0" indent="0" algn="just">
              <a:buNone/>
            </a:pPr>
            <a:r>
              <a:rPr lang="en-US" sz="2000" dirty="0">
                <a:solidFill>
                  <a:schemeClr val="accent1"/>
                </a:solidFill>
                <a:latin typeface="Times New Roman" panose="02020603050405020304" pitchFamily="18" charset="0"/>
                <a:cs typeface="Times New Roman" panose="02020603050405020304" pitchFamily="18" charset="0"/>
              </a:rPr>
              <a:t>      </a:t>
            </a:r>
            <a:r>
              <a:rPr lang="en-US" sz="2000" b="1" u="sng" dirty="0">
                <a:solidFill>
                  <a:schemeClr val="accent1"/>
                </a:solidFill>
                <a:latin typeface="Times New Roman" panose="02020603050405020304" pitchFamily="18" charset="0"/>
                <a:cs typeface="Times New Roman" panose="02020603050405020304" pitchFamily="18" charset="0"/>
              </a:rPr>
              <a:t>Proposal </a:t>
            </a:r>
            <a:endParaRPr lang="en-IN" sz="2000" b="1" u="sng" dirty="0">
              <a:solidFill>
                <a:schemeClr val="accent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IN" dirty="0">
                <a:latin typeface="Times New Roman" panose="02020603050405020304" pitchFamily="18" charset="0"/>
                <a:cs typeface="Times New Roman" panose="02020603050405020304" pitchFamily="18" charset="0"/>
              </a:rPr>
              <a:t>It is therefore submitted to Hon’ble CERC to amend the relevant Regulations to ensure that GRIDCO and ultimately the consumers of Odisha shall not be burdened with Transmission Charges for deemed GNA pertaining to STOA drawls of other entities in the State.</a:t>
            </a:r>
            <a:endParaRPr lang="en-IN" dirty="0"/>
          </a:p>
        </p:txBody>
      </p:sp>
      <p:pic>
        <p:nvPicPr>
          <p:cNvPr id="6" name="Picture 3" descr="GRIDCO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7381" y="0"/>
            <a:ext cx="1284619" cy="129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5180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647" y="0"/>
            <a:ext cx="8639198" cy="810409"/>
          </a:xfrm>
        </p:spPr>
        <p:txBody>
          <a:bodyPr>
            <a:normAutofit/>
          </a:bodyPr>
          <a:lstStyle/>
          <a:p>
            <a:pPr lvl="0" algn="just"/>
            <a:r>
              <a:rPr lang="en-IN" sz="2200" b="1" u="sng" dirty="0">
                <a:latin typeface="Times New Roman" panose="02020603050405020304" pitchFamily="18" charset="0"/>
                <a:cs typeface="Times New Roman" panose="02020603050405020304" pitchFamily="18" charset="0"/>
              </a:rPr>
              <a:t>Proposed Amendment to Regulation 11: (Transmission charges for Short Term Open Access)</a:t>
            </a:r>
          </a:p>
        </p:txBody>
      </p:sp>
      <p:sp>
        <p:nvSpPr>
          <p:cNvPr id="3" name="Content Placeholder 2"/>
          <p:cNvSpPr>
            <a:spLocks noGrp="1"/>
          </p:cNvSpPr>
          <p:nvPr>
            <p:ph idx="1"/>
          </p:nvPr>
        </p:nvSpPr>
        <p:spPr>
          <a:xfrm>
            <a:off x="393406" y="901265"/>
            <a:ext cx="9154631" cy="5829144"/>
          </a:xfrm>
        </p:spPr>
        <p:txBody>
          <a:bodyPr>
            <a:normAutofit fontScale="92500" lnSpcReduction="10000"/>
          </a:bodyPr>
          <a:lstStyle/>
          <a:p>
            <a:pPr algn="just">
              <a:lnSpc>
                <a:spcPct val="110000"/>
              </a:lnSpc>
            </a:pPr>
            <a:r>
              <a:rPr lang="en-US" sz="1900" dirty="0">
                <a:latin typeface="Times New Roman" panose="02020603050405020304" pitchFamily="18" charset="0"/>
                <a:cs typeface="Times New Roman" panose="02020603050405020304" pitchFamily="18" charset="0"/>
              </a:rPr>
              <a:t>As per </a:t>
            </a:r>
            <a:r>
              <a:rPr lang="en-IN" sz="1900" dirty="0">
                <a:latin typeface="Times New Roman" panose="02020603050405020304" pitchFamily="18" charset="0"/>
                <a:cs typeface="Times New Roman" panose="02020603050405020304" pitchFamily="18" charset="0"/>
              </a:rPr>
              <a:t>Clause No. 4.8 of</a:t>
            </a:r>
            <a:r>
              <a:rPr lang="en-US" sz="1900" dirty="0">
                <a:latin typeface="Times New Roman" panose="02020603050405020304" pitchFamily="18" charset="0"/>
                <a:cs typeface="Times New Roman" panose="02020603050405020304" pitchFamily="18" charset="0"/>
              </a:rPr>
              <a:t> Explanatory Memorandum, </a:t>
            </a:r>
            <a:r>
              <a:rPr lang="en-IN" sz="1900" dirty="0">
                <a:latin typeface="Times New Roman" panose="02020603050405020304" pitchFamily="18" charset="0"/>
                <a:cs typeface="Times New Roman" panose="02020603050405020304" pitchFamily="18" charset="0"/>
              </a:rPr>
              <a:t>once the GNA Regulations are effective along with the Grid Code, short term contracts can be scheduled within GNA itself.</a:t>
            </a:r>
            <a:r>
              <a:rPr lang="en-IN" sz="1900" i="1" dirty="0">
                <a:latin typeface="Times New Roman" panose="02020603050405020304" pitchFamily="18" charset="0"/>
                <a:cs typeface="Times New Roman" panose="02020603050405020304" pitchFamily="18" charset="0"/>
              </a:rPr>
              <a:t> </a:t>
            </a:r>
            <a:r>
              <a:rPr lang="en-IN" sz="1900" dirty="0">
                <a:latin typeface="Times New Roman" panose="02020603050405020304" pitchFamily="18" charset="0"/>
                <a:cs typeface="Times New Roman" panose="02020603050405020304" pitchFamily="18" charset="0"/>
              </a:rPr>
              <a:t>If a drawee DIC needs more access for its temporary additional drawl requirement, it may obtain T-GNA.</a:t>
            </a:r>
          </a:p>
          <a:p>
            <a:pPr algn="just">
              <a:lnSpc>
                <a:spcPct val="110000"/>
              </a:lnSpc>
            </a:pPr>
            <a:r>
              <a:rPr lang="en-US" sz="1900" dirty="0">
                <a:latin typeface="Times New Roman" panose="02020603050405020304" pitchFamily="18" charset="0"/>
                <a:cs typeface="Times New Roman" panose="02020603050405020304" pitchFamily="18" charset="0"/>
              </a:rPr>
              <a:t>As per </a:t>
            </a:r>
            <a:r>
              <a:rPr lang="en-IN" sz="1900" dirty="0">
                <a:latin typeface="Times New Roman" panose="02020603050405020304" pitchFamily="18" charset="0"/>
                <a:cs typeface="Times New Roman" panose="02020603050405020304" pitchFamily="18" charset="0"/>
              </a:rPr>
              <a:t>Regulation 26.2 of the GNA Regulations, a GNA grantee shall be eligible to apply for T-GNA over and above the GNA granted to it</a:t>
            </a:r>
          </a:p>
          <a:p>
            <a:pPr algn="just">
              <a:lnSpc>
                <a:spcPct val="110000"/>
              </a:lnSpc>
            </a:pPr>
            <a:r>
              <a:rPr lang="en-IN" sz="1900" dirty="0">
                <a:latin typeface="Times New Roman" panose="02020603050405020304" pitchFamily="18" charset="0"/>
                <a:cs typeface="Times New Roman" panose="02020603050405020304" pitchFamily="18" charset="0"/>
              </a:rPr>
              <a:t>As per Clause No.14.1 of Explanatory Memorandum to draft GNA Regulations, T-GNA is a product akin to Short Term Open Access.</a:t>
            </a:r>
          </a:p>
          <a:p>
            <a:pPr algn="just">
              <a:lnSpc>
                <a:spcPct val="110000"/>
              </a:lnSpc>
            </a:pPr>
            <a:r>
              <a:rPr lang="en-US" sz="1900" dirty="0">
                <a:latin typeface="Times New Roman" panose="02020603050405020304" pitchFamily="18" charset="0"/>
                <a:cs typeface="Times New Roman" panose="02020603050405020304" pitchFamily="18" charset="0"/>
              </a:rPr>
              <a:t>In Regulation 5,6,7 and 8 of the draft 1</a:t>
            </a:r>
            <a:r>
              <a:rPr lang="en-US" sz="1900" baseline="30000" dirty="0">
                <a:latin typeface="Times New Roman" panose="02020603050405020304" pitchFamily="18" charset="0"/>
                <a:cs typeface="Times New Roman" panose="02020603050405020304" pitchFamily="18" charset="0"/>
              </a:rPr>
              <a:t>st</a:t>
            </a:r>
            <a:r>
              <a:rPr lang="en-US" sz="1900" dirty="0">
                <a:latin typeface="Times New Roman" panose="02020603050405020304" pitchFamily="18" charset="0"/>
                <a:cs typeface="Times New Roman" panose="02020603050405020304" pitchFamily="18" charset="0"/>
              </a:rPr>
              <a:t> amendment to  Sharing Regulations, 2020, ‘LTA plus MTOA’ substituted with ‘GNA’ for sharing of Transmission Charges. </a:t>
            </a:r>
          </a:p>
          <a:p>
            <a:pPr algn="just">
              <a:lnSpc>
                <a:spcPct val="110000"/>
              </a:lnSpc>
            </a:pPr>
            <a:r>
              <a:rPr lang="en-IN" sz="1900" dirty="0">
                <a:latin typeface="Times New Roman" panose="02020603050405020304" pitchFamily="18" charset="0"/>
                <a:cs typeface="Times New Roman" panose="02020603050405020304" pitchFamily="18" charset="0"/>
              </a:rPr>
              <a:t>As GNA and T-GNA are separate products and based on (LTA+MTOA) contracts and STOA contracts respectively, there should be a clarity in the Sharing Regulations for scheduling short term contracts within sanctioned GNA quantum    </a:t>
            </a:r>
            <a:endParaRPr lang="en-US" sz="1900" dirty="0">
              <a:latin typeface="Times New Roman" panose="02020603050405020304" pitchFamily="18" charset="0"/>
              <a:cs typeface="Times New Roman" panose="02020603050405020304" pitchFamily="18" charset="0"/>
            </a:endParaRPr>
          </a:p>
          <a:p>
            <a:pPr marL="0" indent="0" algn="just">
              <a:lnSpc>
                <a:spcPct val="110000"/>
              </a:lnSpc>
              <a:buNone/>
            </a:pPr>
            <a:r>
              <a:rPr lang="en-US" sz="2100" b="1" dirty="0">
                <a:solidFill>
                  <a:schemeClr val="accent1"/>
                </a:solidFill>
                <a:latin typeface="Times New Roman" panose="02020603050405020304" pitchFamily="18" charset="0"/>
                <a:ea typeface="+mj-ea"/>
                <a:cs typeface="Times New Roman" panose="02020603050405020304" pitchFamily="18" charset="0"/>
              </a:rPr>
              <a:t>      </a:t>
            </a:r>
            <a:r>
              <a:rPr lang="en-US" sz="2200" b="1" u="sng" dirty="0">
                <a:solidFill>
                  <a:schemeClr val="accent1"/>
                </a:solidFill>
                <a:latin typeface="Times New Roman" panose="02020603050405020304" pitchFamily="18" charset="0"/>
                <a:ea typeface="+mj-ea"/>
                <a:cs typeface="Times New Roman" panose="02020603050405020304" pitchFamily="18" charset="0"/>
              </a:rPr>
              <a:t>Proposal</a:t>
            </a:r>
          </a:p>
          <a:p>
            <a:pPr algn="just">
              <a:lnSpc>
                <a:spcPct val="110000"/>
              </a:lnSpc>
              <a:buFont typeface="Wingdings" panose="05000000000000000000" pitchFamily="2" charset="2"/>
              <a:buChar char="q"/>
            </a:pPr>
            <a:r>
              <a:rPr lang="en-IN" sz="1900" dirty="0">
                <a:latin typeface="Times New Roman" panose="02020603050405020304" pitchFamily="18" charset="0"/>
                <a:cs typeface="Times New Roman" panose="02020603050405020304" pitchFamily="18" charset="0"/>
              </a:rPr>
              <a:t>To incorporate the provision – </a:t>
            </a:r>
            <a:r>
              <a:rPr lang="en-IN" sz="1900" i="1" dirty="0">
                <a:latin typeface="Times New Roman" panose="02020603050405020304" pitchFamily="18" charset="0"/>
                <a:cs typeface="Times New Roman" panose="02020603050405020304" pitchFamily="18" charset="0"/>
              </a:rPr>
              <a:t>“Scheduling of Short term contracts within GNA and non-levy of any T-GNA charges for such short term quantum within GNA” in the 2022 Sharing Regulations</a:t>
            </a:r>
            <a:r>
              <a:rPr lang="en-IN" sz="1900" dirty="0">
                <a:latin typeface="Times New Roman" panose="02020603050405020304" pitchFamily="18" charset="0"/>
                <a:cs typeface="Times New Roman" panose="02020603050405020304" pitchFamily="18" charset="0"/>
              </a:rPr>
              <a:t>” in line with the Explanatory Memorandum to the same.</a:t>
            </a:r>
          </a:p>
          <a:p>
            <a:pPr algn="just"/>
            <a:endParaRPr lang="en-IN" dirty="0">
              <a:latin typeface="Times New Roman" panose="02020603050405020304" pitchFamily="18" charset="0"/>
              <a:cs typeface="Times New Roman" panose="02020603050405020304" pitchFamily="18" charset="0"/>
            </a:endParaRPr>
          </a:p>
        </p:txBody>
      </p:sp>
      <p:pic>
        <p:nvPicPr>
          <p:cNvPr id="4" name="Picture 3" descr="GRIDCO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7381" y="0"/>
            <a:ext cx="1284619" cy="129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6806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247" y="216947"/>
            <a:ext cx="5852160" cy="649045"/>
          </a:xfrm>
        </p:spPr>
        <p:txBody>
          <a:bodyPr>
            <a:noAutofit/>
          </a:bodyPr>
          <a:lstStyle/>
          <a:p>
            <a:pPr lvl="0"/>
            <a:r>
              <a:rPr lang="en-IN" sz="2200" b="1" u="sng" dirty="0">
                <a:latin typeface="Times New Roman" panose="02020603050405020304" pitchFamily="18" charset="0"/>
                <a:cs typeface="Times New Roman" panose="02020603050405020304" pitchFamily="18" charset="0"/>
              </a:rPr>
              <a:t>Proposed Amendment to Regulation 11 (5)</a:t>
            </a:r>
            <a:endParaRPr lang="en-IN" sz="2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65361" y="865992"/>
            <a:ext cx="8828173" cy="4696656"/>
          </a:xfrm>
        </p:spPr>
        <p:txBody>
          <a:bodyPr>
            <a:normAutofit/>
          </a:bodyPr>
          <a:lstStyle/>
          <a:p>
            <a:pPr algn="just">
              <a:lnSpc>
                <a:spcPct val="150000"/>
              </a:lnSpc>
            </a:pPr>
            <a:r>
              <a:rPr lang="en-IN" dirty="0">
                <a:latin typeface="Times New Roman" panose="02020603050405020304" pitchFamily="18" charset="0"/>
                <a:cs typeface="Times New Roman" panose="02020603050405020304" pitchFamily="18" charset="0"/>
              </a:rPr>
              <a:t>Regulation 11 (5) of  the prevailing 2020 CERC Sharing Regulations stipulates that no transmission charges towards STOA for ISTS, shall be payable by a distribution licensee which has Long Term Access or Medium Term Open Access or both, or by a trading licensee acting on behalf of such distribution licensee.</a:t>
            </a:r>
            <a:endParaRPr lang="en-IN" b="1" dirty="0">
              <a:solidFill>
                <a:schemeClr val="accent1"/>
              </a:solidFill>
              <a:latin typeface="Times New Roman" panose="02020603050405020304" pitchFamily="18" charset="0"/>
              <a:ea typeface="+mj-ea"/>
              <a:cs typeface="Times New Roman" panose="02020603050405020304" pitchFamily="18" charset="0"/>
            </a:endParaRPr>
          </a:p>
          <a:p>
            <a:pPr marL="0" indent="0" algn="just">
              <a:lnSpc>
                <a:spcPct val="150000"/>
              </a:lnSpc>
              <a:buNone/>
            </a:pPr>
            <a:r>
              <a:rPr lang="en-IN" b="1" dirty="0">
                <a:solidFill>
                  <a:schemeClr val="accent1"/>
                </a:solidFill>
                <a:latin typeface="Times New Roman" panose="02020603050405020304" pitchFamily="18" charset="0"/>
                <a:ea typeface="+mj-ea"/>
                <a:cs typeface="Times New Roman" panose="02020603050405020304" pitchFamily="18" charset="0"/>
              </a:rPr>
              <a:t>      </a:t>
            </a:r>
            <a:r>
              <a:rPr lang="en-IN" sz="1900" b="1" u="sng" dirty="0">
                <a:solidFill>
                  <a:schemeClr val="accent1"/>
                </a:solidFill>
                <a:latin typeface="Times New Roman" panose="02020603050405020304" pitchFamily="18" charset="0"/>
                <a:ea typeface="+mj-ea"/>
                <a:cs typeface="Times New Roman" panose="02020603050405020304" pitchFamily="18" charset="0"/>
              </a:rPr>
              <a:t>Comments</a:t>
            </a:r>
          </a:p>
          <a:p>
            <a:pPr lvl="0">
              <a:lnSpc>
                <a:spcPct val="150000"/>
              </a:lnSpc>
              <a:buFont typeface="Wingdings" panose="05000000000000000000" pitchFamily="2" charset="2"/>
              <a:buChar char="q"/>
            </a:pPr>
            <a:r>
              <a:rPr lang="en-IN" dirty="0">
                <a:latin typeface="Times New Roman" panose="02020603050405020304" pitchFamily="18" charset="0"/>
                <a:cs typeface="Times New Roman" panose="02020603050405020304" pitchFamily="18" charset="0"/>
              </a:rPr>
              <a:t>The above Regulation has been deleted in Draft Sharing Regulations, 2022 without giving any explanation on the same.</a:t>
            </a:r>
          </a:p>
        </p:txBody>
      </p:sp>
      <p:pic>
        <p:nvPicPr>
          <p:cNvPr id="4" name="Picture 3" descr="GRIDCO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7381" y="0"/>
            <a:ext cx="1284619" cy="129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7487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9870"/>
            <a:ext cx="8596668" cy="702833"/>
          </a:xfrm>
        </p:spPr>
        <p:txBody>
          <a:bodyPr>
            <a:noAutofit/>
          </a:bodyPr>
          <a:lstStyle/>
          <a:p>
            <a:pPr lvl="0"/>
            <a:r>
              <a:rPr lang="en-IN" sz="2200" b="1" u="sng" dirty="0">
                <a:latin typeface="Times New Roman" panose="02020603050405020304" pitchFamily="18" charset="0"/>
                <a:cs typeface="Times New Roman" panose="02020603050405020304" pitchFamily="18" charset="0"/>
              </a:rPr>
              <a:t>Proposed Amendment to Regulation 12: Transmission Deviation</a:t>
            </a:r>
            <a:br>
              <a:rPr lang="en-IN" sz="2400" b="1" dirty="0">
                <a:latin typeface="Times New Roman" panose="02020603050405020304" pitchFamily="18" charset="0"/>
                <a:cs typeface="Times New Roman" panose="02020603050405020304" pitchFamily="18" charset="0"/>
              </a:rPr>
            </a:br>
            <a:endParaRPr lang="en-IN"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15826" y="785434"/>
            <a:ext cx="9168415" cy="5392082"/>
          </a:xfrm>
        </p:spPr>
        <p:txBody>
          <a:bodyPr>
            <a:normAutofit/>
          </a:bodyPr>
          <a:lstStyle/>
          <a:p>
            <a:pPr algn="just">
              <a:lnSpc>
                <a:spcPct val="130000"/>
              </a:lnSpc>
            </a:pPr>
            <a:r>
              <a:rPr lang="en-US" dirty="0">
                <a:latin typeface="Times New Roman" panose="02020603050405020304" pitchFamily="18" charset="0"/>
                <a:cs typeface="Times New Roman" panose="02020603050405020304" pitchFamily="18" charset="0"/>
              </a:rPr>
              <a:t>As per </a:t>
            </a:r>
            <a:r>
              <a:rPr lang="en-IN" dirty="0">
                <a:latin typeface="Times New Roman" panose="02020603050405020304" pitchFamily="18" charset="0"/>
                <a:cs typeface="Times New Roman" panose="02020603050405020304" pitchFamily="18" charset="0"/>
              </a:rPr>
              <a:t>Clause No.4.9 (a) of Explanatory Memorandum, transmission deviation needs to be calculated for drawl beyond GNA plus T-GNA. Any Drawee DICs having only T-GNA, net metered drawl of Drawee DICs in a time block in excess of T-GNA shall be considered as transmission deviation.</a:t>
            </a:r>
          </a:p>
          <a:p>
            <a:pPr algn="just">
              <a:lnSpc>
                <a:spcPct val="130000"/>
              </a:lnSpc>
            </a:pPr>
            <a:r>
              <a:rPr lang="en-IN" dirty="0">
                <a:latin typeface="Times New Roman" panose="02020603050405020304" pitchFamily="18" charset="0"/>
                <a:cs typeface="Times New Roman" panose="02020603050405020304" pitchFamily="18" charset="0"/>
              </a:rPr>
              <a:t>In the Amendment to Regulation 12 of the draft Sharing Regulations, there is provision for Transmission Deviation in excess of GNA,GNA plus T-GNA for drawee DICs and T-GNA drawls by a Generating Station, but no stipulation on Transmission deviation for the drawee entities having T-GNA only.  </a:t>
            </a:r>
          </a:p>
          <a:p>
            <a:pPr marL="0" indent="0" algn="just">
              <a:lnSpc>
                <a:spcPct val="130000"/>
              </a:lnSpc>
              <a:buNone/>
            </a:pPr>
            <a:r>
              <a:rPr lang="en-IN" b="1" dirty="0">
                <a:solidFill>
                  <a:schemeClr val="accent1"/>
                </a:solidFill>
                <a:latin typeface="Times New Roman" panose="02020603050405020304" pitchFamily="18" charset="0"/>
                <a:cs typeface="Times New Roman" panose="02020603050405020304" pitchFamily="18" charset="0"/>
              </a:rPr>
              <a:t>      </a:t>
            </a:r>
            <a:r>
              <a:rPr lang="en-IN" sz="2000" b="1" u="sng" dirty="0">
                <a:solidFill>
                  <a:schemeClr val="accent1"/>
                </a:solidFill>
                <a:latin typeface="Times New Roman" panose="02020603050405020304" pitchFamily="18" charset="0"/>
                <a:cs typeface="Times New Roman" panose="02020603050405020304" pitchFamily="18" charset="0"/>
              </a:rPr>
              <a:t>Proposal</a:t>
            </a:r>
          </a:p>
          <a:p>
            <a:pPr algn="just">
              <a:lnSpc>
                <a:spcPct val="130000"/>
              </a:lnSpc>
              <a:buFont typeface="Wingdings" panose="05000000000000000000" pitchFamily="2" charset="2"/>
              <a:buChar char="q"/>
            </a:pPr>
            <a:r>
              <a:rPr lang="en-IN" b="1" dirty="0">
                <a:solidFill>
                  <a:schemeClr val="accent1"/>
                </a:solidFill>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Inclusion of the following clause in Regulation 12 (Transmission deviation) :</a:t>
            </a:r>
          </a:p>
          <a:p>
            <a:pPr marL="0" indent="0" algn="just">
              <a:lnSpc>
                <a:spcPct val="130000"/>
              </a:lnSpc>
              <a:buNone/>
            </a:pPr>
            <a:r>
              <a:rPr lang="en-US" dirty="0">
                <a:latin typeface="Times New Roman" panose="02020603050405020304" pitchFamily="18" charset="0"/>
                <a:cs typeface="Times New Roman" panose="02020603050405020304" pitchFamily="18" charset="0"/>
              </a:rPr>
              <a:t>       </a:t>
            </a:r>
            <a:r>
              <a:rPr lang="en-IN" i="1" dirty="0">
                <a:latin typeface="Times New Roman" panose="02020603050405020304" pitchFamily="18" charset="0"/>
                <a:cs typeface="Times New Roman" panose="02020603050405020304" pitchFamily="18" charset="0"/>
              </a:rPr>
              <a:t>“Any Drawee DICs having only T-GNA, net metered drawl of Drawee DICs in 	a time block</a:t>
            </a:r>
          </a:p>
          <a:p>
            <a:pPr marL="0" indent="0" algn="just">
              <a:lnSpc>
                <a:spcPct val="130000"/>
              </a:lnSpc>
              <a:buNone/>
            </a:pPr>
            <a:r>
              <a:rPr lang="en-IN" i="1" dirty="0">
                <a:latin typeface="Times New Roman" panose="02020603050405020304" pitchFamily="18" charset="0"/>
                <a:cs typeface="Times New Roman" panose="02020603050405020304" pitchFamily="18" charset="0"/>
              </a:rPr>
              <a:t>       in excess of T-GNA shall be considered as transmission deviation.”</a:t>
            </a:r>
            <a:endParaRPr lang="en-IN" b="1" dirty="0">
              <a:latin typeface="Times New Roman" panose="02020603050405020304" pitchFamily="18" charset="0"/>
              <a:cs typeface="Times New Roman" panose="02020603050405020304" pitchFamily="18" charset="0"/>
            </a:endParaRPr>
          </a:p>
          <a:p>
            <a:pPr marL="0" indent="0" algn="just">
              <a:lnSpc>
                <a:spcPct val="150000"/>
              </a:lnSpc>
              <a:buNone/>
            </a:pPr>
            <a:endParaRPr lang="en-IN" dirty="0">
              <a:latin typeface="Times New Roman" panose="02020603050405020304" pitchFamily="18" charset="0"/>
              <a:cs typeface="Times New Roman" panose="02020603050405020304" pitchFamily="18" charset="0"/>
            </a:endParaRPr>
          </a:p>
          <a:p>
            <a:pPr marL="0" indent="0">
              <a:lnSpc>
                <a:spcPct val="150000"/>
              </a:lnSpc>
              <a:buNone/>
            </a:pPr>
            <a:endParaRPr lang="en-IN" dirty="0"/>
          </a:p>
          <a:p>
            <a:pPr marL="0" indent="0">
              <a:buNone/>
            </a:pPr>
            <a:endParaRPr lang="en-IN" dirty="0"/>
          </a:p>
        </p:txBody>
      </p:sp>
      <p:pic>
        <p:nvPicPr>
          <p:cNvPr id="4" name="Picture 3" descr="GRIDCO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7381" y="0"/>
            <a:ext cx="1284619" cy="129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899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0502"/>
            <a:ext cx="5851057" cy="659802"/>
          </a:xfrm>
        </p:spPr>
        <p:txBody>
          <a:bodyPr>
            <a:normAutofit/>
          </a:bodyPr>
          <a:lstStyle/>
          <a:p>
            <a:r>
              <a:rPr lang="en-IN" sz="2400" b="1" u="sng" dirty="0">
                <a:latin typeface="Times New Roman" panose="02020603050405020304" pitchFamily="18" charset="0"/>
                <a:cs typeface="Times New Roman" panose="02020603050405020304" pitchFamily="18" charset="0"/>
              </a:rPr>
              <a:t>Proposed Amendment to Regulation 13 (7)</a:t>
            </a:r>
          </a:p>
        </p:txBody>
      </p:sp>
      <p:sp>
        <p:nvSpPr>
          <p:cNvPr id="3" name="Content Placeholder 2"/>
          <p:cNvSpPr>
            <a:spLocks noGrp="1"/>
          </p:cNvSpPr>
          <p:nvPr>
            <p:ph idx="1"/>
          </p:nvPr>
        </p:nvSpPr>
        <p:spPr>
          <a:xfrm>
            <a:off x="333486" y="871368"/>
            <a:ext cx="9043929" cy="4540921"/>
          </a:xfrm>
        </p:spPr>
        <p:txBody>
          <a:bodyPr/>
          <a:lstStyle/>
          <a:p>
            <a:pPr algn="just">
              <a:lnSpc>
                <a:spcPct val="150000"/>
              </a:lnSpc>
            </a:pPr>
            <a:r>
              <a:rPr lang="en-US" dirty="0">
                <a:latin typeface="Times New Roman" panose="02020603050405020304" pitchFamily="18" charset="0"/>
                <a:cs typeface="Times New Roman" panose="02020603050405020304" pitchFamily="18" charset="0"/>
              </a:rPr>
              <a:t>As per </a:t>
            </a:r>
            <a:r>
              <a:rPr lang="en-IN" b="1" dirty="0">
                <a:latin typeface="Times New Roman" panose="02020603050405020304" pitchFamily="18" charset="0"/>
                <a:cs typeface="Times New Roman" panose="02020603050405020304" pitchFamily="18" charset="0"/>
              </a:rPr>
              <a:t>Regulation 13 (7):</a:t>
            </a:r>
            <a:r>
              <a:rPr lang="en-IN" dirty="0">
                <a:latin typeface="Times New Roman" panose="02020603050405020304" pitchFamily="18" charset="0"/>
                <a:cs typeface="Times New Roman" panose="02020603050405020304" pitchFamily="18" charset="0"/>
              </a:rPr>
              <a:t>Where Connectivity is granted to a Connectivity grantee on existing margins and </a:t>
            </a:r>
            <a:r>
              <a:rPr lang="en-IN" dirty="0" err="1">
                <a:latin typeface="Times New Roman" panose="02020603050405020304" pitchFamily="18" charset="0"/>
                <a:cs typeface="Times New Roman" panose="02020603050405020304" pitchFamily="18" charset="0"/>
              </a:rPr>
              <a:t>CoD</a:t>
            </a:r>
            <a:r>
              <a:rPr lang="en-IN" dirty="0">
                <a:latin typeface="Times New Roman" panose="02020603050405020304" pitchFamily="18" charset="0"/>
                <a:cs typeface="Times New Roman" panose="02020603050405020304" pitchFamily="18" charset="0"/>
              </a:rPr>
              <a:t> of  grantee is delayed, the Connectivity grantee shall, corresponding to the capacity that is delayed, pay transmission charges from the start date of such Connectivity at the rate of Rs.3000/MW/month.</a:t>
            </a:r>
          </a:p>
          <a:p>
            <a:pPr marL="0" indent="0" algn="just">
              <a:lnSpc>
                <a:spcPct val="150000"/>
              </a:lnSpc>
              <a:buNone/>
            </a:pPr>
            <a:endParaRPr lang="en-IN" dirty="0">
              <a:latin typeface="Times New Roman" panose="02020603050405020304" pitchFamily="18" charset="0"/>
              <a:cs typeface="Times New Roman" panose="02020603050405020304" pitchFamily="18" charset="0"/>
            </a:endParaRPr>
          </a:p>
          <a:p>
            <a:pPr lvl="0" algn="just">
              <a:lnSpc>
                <a:spcPct val="150000"/>
              </a:lnSpc>
            </a:pPr>
            <a:r>
              <a:rPr lang="en-IN" dirty="0">
                <a:latin typeface="Times New Roman" panose="02020603050405020304" pitchFamily="18" charset="0"/>
                <a:cs typeface="Times New Roman" panose="02020603050405020304" pitchFamily="18" charset="0"/>
              </a:rPr>
              <a:t>No explanation/genesis on the rate of Rs.3000/MW/month given in Explanatory Memorandum to above draft Regulation.</a:t>
            </a:r>
            <a:endParaRPr lang="en-IN" b="1" dirty="0">
              <a:latin typeface="Times New Roman" panose="02020603050405020304" pitchFamily="18" charset="0"/>
              <a:cs typeface="Times New Roman" panose="02020603050405020304" pitchFamily="18" charset="0"/>
            </a:endParaRPr>
          </a:p>
        </p:txBody>
      </p:sp>
      <p:pic>
        <p:nvPicPr>
          <p:cNvPr id="4" name="Picture 3" descr="GRIDCO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7381" y="0"/>
            <a:ext cx="1284619" cy="129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722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973" y="87729"/>
            <a:ext cx="8176611" cy="756621"/>
          </a:xfrm>
        </p:spPr>
        <p:txBody>
          <a:bodyPr>
            <a:normAutofit/>
          </a:bodyPr>
          <a:lstStyle/>
          <a:p>
            <a:r>
              <a:rPr lang="en-US" sz="2200" b="1" u="sng" dirty="0">
                <a:latin typeface="Times New Roman" panose="02020603050405020304" pitchFamily="18" charset="0"/>
                <a:cs typeface="Times New Roman" panose="02020603050405020304" pitchFamily="18" charset="0"/>
              </a:rPr>
              <a:t>Additional Suggestion</a:t>
            </a:r>
            <a:endParaRPr lang="en-IN" sz="22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45281" y="844350"/>
            <a:ext cx="8596668" cy="4578322"/>
          </a:xfrm>
        </p:spPr>
        <p:txBody>
          <a:bodyPr/>
          <a:lstStyle/>
          <a:p>
            <a:pPr lvl="0" algn="just">
              <a:lnSpc>
                <a:spcPct val="140000"/>
              </a:lnSpc>
            </a:pPr>
            <a:r>
              <a:rPr lang="en-IN" dirty="0">
                <a:latin typeface="Times New Roman" panose="02020603050405020304" pitchFamily="18" charset="0"/>
                <a:cs typeface="Times New Roman" panose="02020603050405020304" pitchFamily="18" charset="0"/>
              </a:rPr>
              <a:t>In case of non-availability of Generating Stations, the DICs who are granted LTA from the said Generating Stations cannot avail their share of Power. However, these DICs have to pay the ISTS charges corresponding to the LTAs, for the said period. In view of such anomaly, the following Clause may kindly be added in the 1st amendment to Sharing Regulations, 2020.</a:t>
            </a:r>
          </a:p>
          <a:p>
            <a:pPr lvl="0" algn="just">
              <a:lnSpc>
                <a:spcPct val="140000"/>
              </a:lnSpc>
            </a:pPr>
            <a:endParaRPr lang="en-IN" b="1" dirty="0">
              <a:latin typeface="Times New Roman" panose="02020603050405020304" pitchFamily="18" charset="0"/>
              <a:cs typeface="Times New Roman" panose="02020603050405020304" pitchFamily="18" charset="0"/>
            </a:endParaRPr>
          </a:p>
          <a:p>
            <a:pPr marL="0" indent="0">
              <a:buNone/>
            </a:pPr>
            <a:r>
              <a:rPr lang="en-IN" b="1" dirty="0">
                <a:latin typeface="Times New Roman" panose="02020603050405020304" pitchFamily="18" charset="0"/>
                <a:cs typeface="Times New Roman" panose="02020603050405020304" pitchFamily="18" charset="0"/>
              </a:rPr>
              <a:t>      “</a:t>
            </a:r>
            <a:r>
              <a:rPr lang="en-IN" i="1" dirty="0">
                <a:latin typeface="Times New Roman" panose="02020603050405020304" pitchFamily="18" charset="0"/>
                <a:cs typeface="Times New Roman" panose="02020603050405020304" pitchFamily="18" charset="0"/>
              </a:rPr>
              <a:t>During non-availability of Power from the Generating Stations, the ISTS 	Charges for</a:t>
            </a:r>
          </a:p>
          <a:p>
            <a:pPr marL="0" indent="0">
              <a:buNone/>
            </a:pPr>
            <a:r>
              <a:rPr lang="en-IN" i="1" dirty="0">
                <a:latin typeface="Times New Roman" panose="02020603050405020304" pitchFamily="18" charset="0"/>
                <a:cs typeface="Times New Roman" panose="02020603050405020304" pitchFamily="18" charset="0"/>
              </a:rPr>
              <a:t>      the said period is to be borne by the respective Generating 	Stations in proportionate</a:t>
            </a:r>
          </a:p>
          <a:p>
            <a:pPr marL="0" indent="0">
              <a:buNone/>
            </a:pPr>
            <a:r>
              <a:rPr lang="en-IN" i="1" dirty="0">
                <a:latin typeface="Times New Roman" panose="02020603050405020304" pitchFamily="18" charset="0"/>
                <a:cs typeface="Times New Roman" panose="02020603050405020304" pitchFamily="18" charset="0"/>
              </a:rPr>
              <a:t>      to the quantum of share granted to the said DICs.</a:t>
            </a:r>
            <a:r>
              <a:rPr lang="en-IN" b="1" dirty="0">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a:p>
            <a:pPr marL="0" indent="0">
              <a:buNone/>
            </a:pPr>
            <a:endParaRPr lang="en-IN" dirty="0"/>
          </a:p>
        </p:txBody>
      </p:sp>
      <p:pic>
        <p:nvPicPr>
          <p:cNvPr id="4" name="Picture 3" descr="GRIDCO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1809" y="0"/>
            <a:ext cx="1284619" cy="129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540605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377</TotalTime>
  <Words>878</Words>
  <Application>Microsoft Office PowerPoint</Application>
  <PresentationFormat>Widescreen</PresentationFormat>
  <Paragraphs>41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Facet</vt:lpstr>
      <vt:lpstr>  Views of GRIDCO  on  Draft CERC (Sharing of Inter-State Transmission Charges and Losses) (First Amendment) Regulations, 2022  </vt:lpstr>
      <vt:lpstr>Amendment to Regulations 5, 6, 7 and 8 of the Principal Regulations</vt:lpstr>
      <vt:lpstr>Proposed Amendment to Regulation 11: (Transmission charges for Short Term Open Access)</vt:lpstr>
      <vt:lpstr>Proposed Amendment to Regulation 11 (5)</vt:lpstr>
      <vt:lpstr>Proposed Amendment to Regulation 12: Transmission Deviation </vt:lpstr>
      <vt:lpstr>Proposed Amendment to Regulation 13 (7)</vt:lpstr>
      <vt:lpstr>Additional Suggestion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Views of GRIDCO on Draft CERC (Sharing of Inter-State Transmission Charges and Losses) (First Amendment) Regulations, 2022</dc:title>
  <dc:creator>GRIDCO</dc:creator>
  <cp:lastModifiedBy>Unknown User</cp:lastModifiedBy>
  <cp:revision>38</cp:revision>
  <cp:lastPrinted>2022-10-01T12:32:44Z</cp:lastPrinted>
  <dcterms:created xsi:type="dcterms:W3CDTF">2022-10-01T10:18:02Z</dcterms:created>
  <dcterms:modified xsi:type="dcterms:W3CDTF">2022-10-08T09:44:57Z</dcterms:modified>
</cp:coreProperties>
</file>