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7"/>
  </p:notesMasterIdLst>
  <p:handoutMasterIdLst>
    <p:handoutMasterId r:id="rId8"/>
  </p:handoutMasterIdLst>
  <p:sldIdLst>
    <p:sldId id="1174" r:id="rId2"/>
    <p:sldId id="17016" r:id="rId3"/>
    <p:sldId id="17020" r:id="rId4"/>
    <p:sldId id="17023" r:id="rId5"/>
    <p:sldId id="17015" r:id="rId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0"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5706" autoAdjust="0"/>
  </p:normalViewPr>
  <p:slideViewPr>
    <p:cSldViewPr snapToGrid="0">
      <p:cViewPr varScale="1">
        <p:scale>
          <a:sx n="59" d="100"/>
          <a:sy n="59" d="100"/>
        </p:scale>
        <p:origin x="924" y="60"/>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varScale="1">
        <p:scale>
          <a:sx n="69" d="100"/>
          <a:sy n="69" d="100"/>
        </p:scale>
        <p:origin x="298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2" tIns="48327" rIns="96652" bIns="48327" rtlCol="0"/>
          <a:lstStyle>
            <a:lvl1pPr algn="l">
              <a:defRPr sz="1300"/>
            </a:lvl1pPr>
          </a:lstStyle>
          <a:p>
            <a:endParaRPr lang="en-US"/>
          </a:p>
        </p:txBody>
      </p:sp>
      <p:sp>
        <p:nvSpPr>
          <p:cNvPr id="3" name="Date Placeholder 2"/>
          <p:cNvSpPr>
            <a:spLocks noGrp="1"/>
          </p:cNvSpPr>
          <p:nvPr>
            <p:ph type="dt" sz="quarter" idx="1"/>
          </p:nvPr>
        </p:nvSpPr>
        <p:spPr>
          <a:xfrm>
            <a:off x="4143588" y="0"/>
            <a:ext cx="3169920" cy="480060"/>
          </a:xfrm>
          <a:prstGeom prst="rect">
            <a:avLst/>
          </a:prstGeom>
        </p:spPr>
        <p:txBody>
          <a:bodyPr vert="horz" lIns="96652" tIns="48327" rIns="96652" bIns="48327" rtlCol="0"/>
          <a:lstStyle>
            <a:lvl1pPr algn="r">
              <a:defRPr sz="13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2" tIns="48327" rIns="96652" bIns="48327"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2" tIns="48327" rIns="96652" bIns="48327" rtlCol="0" anchor="b"/>
          <a:lstStyle>
            <a:lvl1pPr algn="r">
              <a:defRPr sz="1300"/>
            </a:lvl1pPr>
          </a:lstStyle>
          <a:p>
            <a:fld id="{1B9A5E65-21FB-492F-AB31-8D87C9ABEF11}" type="slidenum">
              <a:rPr lang="en-US" smtClean="0"/>
              <a:t>‹#›</a:t>
            </a:fld>
            <a:endParaRPr lang="en-US"/>
          </a:p>
        </p:txBody>
      </p:sp>
    </p:spTree>
    <p:extLst>
      <p:ext uri="{BB962C8B-B14F-4D97-AF65-F5344CB8AC3E}">
        <p14:creationId xmlns:p14="http://schemas.microsoft.com/office/powerpoint/2010/main" val="29921500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2" tIns="48327" rIns="96652" bIns="48327" rtlCol="0"/>
          <a:lstStyle>
            <a:lvl1pPr algn="l">
              <a:defRPr sz="1300"/>
            </a:lvl1pPr>
          </a:lstStyle>
          <a:p>
            <a:endParaRPr lang="en-IN"/>
          </a:p>
        </p:txBody>
      </p:sp>
      <p:sp>
        <p:nvSpPr>
          <p:cNvPr id="3" name="Date Placeholder 2"/>
          <p:cNvSpPr>
            <a:spLocks noGrp="1"/>
          </p:cNvSpPr>
          <p:nvPr>
            <p:ph type="dt" idx="1"/>
          </p:nvPr>
        </p:nvSpPr>
        <p:spPr>
          <a:xfrm>
            <a:off x="4143588" y="0"/>
            <a:ext cx="3169920" cy="481727"/>
          </a:xfrm>
          <a:prstGeom prst="rect">
            <a:avLst/>
          </a:prstGeom>
        </p:spPr>
        <p:txBody>
          <a:bodyPr vert="horz" lIns="96652" tIns="48327" rIns="96652" bIns="48327" rtlCol="0"/>
          <a:lstStyle>
            <a:lvl1pPr algn="r">
              <a:defRPr sz="1300"/>
            </a:lvl1pPr>
          </a:lstStyle>
          <a:p>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2" tIns="48327" rIns="96652" bIns="48327" rtlCol="0" anchor="ctr"/>
          <a:lstStyle/>
          <a:p>
            <a:endParaRPr lang="en-IN"/>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2" tIns="48327" rIns="96652"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5"/>
            <a:ext cx="3169920" cy="481726"/>
          </a:xfrm>
          <a:prstGeom prst="rect">
            <a:avLst/>
          </a:prstGeom>
        </p:spPr>
        <p:txBody>
          <a:bodyPr vert="horz" lIns="96652" tIns="48327" rIns="96652" bIns="48327" rtlCol="0" anchor="b"/>
          <a:lstStyle>
            <a:lvl1pPr algn="l">
              <a:defRPr sz="1300"/>
            </a:lvl1pPr>
          </a:lstStyle>
          <a:p>
            <a:endParaRPr lang="en-IN"/>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52" tIns="48327" rIns="96652" bIns="48327" rtlCol="0" anchor="b"/>
          <a:lstStyle>
            <a:lvl1pPr algn="r">
              <a:defRPr sz="1300"/>
            </a:lvl1pPr>
          </a:lstStyle>
          <a:p>
            <a:fld id="{E9827170-B43A-4C51-8A44-934E5FA24509}" type="slidenum">
              <a:rPr lang="en-IN" smtClean="0"/>
              <a:t>‹#›</a:t>
            </a:fld>
            <a:endParaRPr lang="en-IN"/>
          </a:p>
        </p:txBody>
      </p:sp>
    </p:spTree>
    <p:extLst>
      <p:ext uri="{BB962C8B-B14F-4D97-AF65-F5344CB8AC3E}">
        <p14:creationId xmlns:p14="http://schemas.microsoft.com/office/powerpoint/2010/main" val="34906025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39271D-EC5A-488F-9255-42C10C406D0A}" type="slidenum">
              <a:rPr kumimoji="0" lang="en-IN" sz="14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400" b="1"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14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39271D-EC5A-488F-9255-42C10C406D0A}" type="slidenum">
              <a:rPr kumimoji="0" lang="en-IN" sz="14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400" b="1"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8596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FBE0AED-8434-4EC9-9C7E-E38B62344C2A}"/>
              </a:ext>
            </a:extLst>
          </p:cNvPr>
          <p:cNvSpPr>
            <a:spLocks noGrp="1"/>
          </p:cNvSpPr>
          <p:nvPr>
            <p:ph type="dt" sz="half" idx="10"/>
          </p:nvPr>
        </p:nvSpPr>
        <p:spPr/>
        <p:txBody>
          <a:bodyPr/>
          <a:lstStyle>
            <a:lvl1pPr>
              <a:defRPr/>
            </a:lvl1pPr>
          </a:lstStyle>
          <a:p>
            <a:pPr>
              <a:defRPr/>
            </a:pPr>
            <a:fld id="{759F8158-C32C-487B-8CDB-082B582BFFDA}" type="datetimeFigureOut">
              <a:rPr lang="en-US"/>
              <a:pPr>
                <a:defRPr/>
              </a:pPr>
              <a:t>8/12/2024</a:t>
            </a:fld>
            <a:endParaRPr lang="en-US"/>
          </a:p>
        </p:txBody>
      </p:sp>
      <p:sp>
        <p:nvSpPr>
          <p:cNvPr id="5" name="Footer Placeholder 4">
            <a:extLst>
              <a:ext uri="{FF2B5EF4-FFF2-40B4-BE49-F238E27FC236}">
                <a16:creationId xmlns:a16="http://schemas.microsoft.com/office/drawing/2014/main" id="{3F35475D-30AE-4C64-A47B-E41AA125D6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AB2E89-0EA2-4A19-AEE5-942479209408}"/>
              </a:ext>
            </a:extLst>
          </p:cNvPr>
          <p:cNvSpPr>
            <a:spLocks noGrp="1"/>
          </p:cNvSpPr>
          <p:nvPr>
            <p:ph type="sldNum" sz="quarter" idx="12"/>
          </p:nvPr>
        </p:nvSpPr>
        <p:spPr/>
        <p:txBody>
          <a:bodyPr/>
          <a:lstStyle>
            <a:lvl1pPr>
              <a:defRPr/>
            </a:lvl1pPr>
          </a:lstStyle>
          <a:p>
            <a:fld id="{8C38925A-C6A7-4FB9-9583-657CBC3DC5A2}" type="slidenum">
              <a:rPr lang="en-US" altLang="en-US"/>
              <a:pPr/>
              <a:t>‹#›</a:t>
            </a:fld>
            <a:endParaRPr lang="en-US" altLang="en-US"/>
          </a:p>
        </p:txBody>
      </p:sp>
    </p:spTree>
    <p:extLst>
      <p:ext uri="{BB962C8B-B14F-4D97-AF65-F5344CB8AC3E}">
        <p14:creationId xmlns:p14="http://schemas.microsoft.com/office/powerpoint/2010/main" val="3215839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876" y="6400800"/>
            <a:ext cx="12188249"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sp>
        <p:nvSpPr>
          <p:cNvPr id="7" name="Rectangle 6"/>
          <p:cNvSpPr/>
          <p:nvPr/>
        </p:nvSpPr>
        <p:spPr>
          <a:xfrm>
            <a:off x="1876" y="664495"/>
            <a:ext cx="12188249"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pic>
        <p:nvPicPr>
          <p:cNvPr id="16" name="Picture 10"/>
          <p:cNvPicPr>
            <a:picLocks noChangeAspect="1"/>
          </p:cNvPicPr>
          <p:nvPr/>
        </p:nvPicPr>
        <p:blipFill>
          <a:blip r:embed="rId5" cstate="print"/>
          <a:stretch>
            <a:fillRect/>
          </a:stretch>
        </p:blipFill>
        <p:spPr bwMode="auto">
          <a:xfrm>
            <a:off x="175521" y="48503"/>
            <a:ext cx="608250" cy="591067"/>
          </a:xfrm>
          <a:prstGeom prst="rect">
            <a:avLst/>
          </a:prstGeom>
          <a:noFill/>
          <a:ln w="9525">
            <a:noFill/>
            <a:miter lim="800000"/>
            <a:headEnd/>
            <a:tailEnd/>
          </a:ln>
        </p:spPr>
      </p:pic>
      <p:sp>
        <p:nvSpPr>
          <p:cNvPr id="4" name="Slide Number Placeholder 3"/>
          <p:cNvSpPr>
            <a:spLocks noGrp="1"/>
          </p:cNvSpPr>
          <p:nvPr>
            <p:ph type="sldNum" sz="quarter" idx="4"/>
          </p:nvPr>
        </p:nvSpPr>
        <p:spPr>
          <a:xfrm>
            <a:off x="9161106" y="6438476"/>
            <a:ext cx="2743200" cy="365125"/>
          </a:xfrm>
          <a:prstGeom prst="rect">
            <a:avLst/>
          </a:prstGeom>
        </p:spPr>
        <p:txBody>
          <a:bodyPr vert="horz" lIns="91440" tIns="45720" rIns="91440" bIns="45720" rtlCol="0" anchor="ctr"/>
          <a:lstStyle>
            <a:lvl1pPr algn="r">
              <a:defRPr sz="1400" b="1">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B39271D-EC5A-488F-9255-42C10C406D0A}" type="slidenum">
              <a:rPr kumimoji="0" lang="en-IN" sz="14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400" b="1"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0851923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90" r:id="rId3"/>
  </p:sldLayoutIdLst>
  <p:hf hdr="0" ftr="0" dt="0"/>
  <p:txStyles>
    <p:titleStyle>
      <a:lvl1pPr algn="ctr" defTabSz="914400" rtl="0" eaLnBrk="1" latinLnBrk="0" hangingPunct="1">
        <a:lnSpc>
          <a:spcPct val="90000"/>
        </a:lnSpc>
        <a:spcBef>
          <a:spcPct val="0"/>
        </a:spcBef>
        <a:buNone/>
        <a:defRPr sz="2000" b="1"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110000"/>
        </a:lnSpc>
        <a:spcBef>
          <a:spcPts val="1000"/>
        </a:spcBef>
        <a:buClr>
          <a:srgbClr val="00A500"/>
        </a:buClr>
        <a:buSzPct val="80000"/>
        <a:buFont typeface="Wingdings" panose="05000000000000000000" pitchFamily="2" charset="2"/>
        <a:buChar char="n"/>
        <a:defRPr sz="1100" kern="1200">
          <a:solidFill>
            <a:schemeClr val="tx1"/>
          </a:solidFill>
          <a:latin typeface="Book Antiqua" panose="02040602050305030304" pitchFamily="18" charset="0"/>
          <a:ea typeface="+mn-ea"/>
          <a:cs typeface="+mn-cs"/>
        </a:defRPr>
      </a:lvl1pPr>
      <a:lvl2pPr marL="461963" indent="-231775" algn="l" defTabSz="914400" rtl="0" eaLnBrk="1" latinLnBrk="0" hangingPunct="1">
        <a:lnSpc>
          <a:spcPct val="110000"/>
        </a:lnSpc>
        <a:spcBef>
          <a:spcPts val="300"/>
        </a:spcBef>
        <a:buClr>
          <a:schemeClr val="bg1">
            <a:lumMod val="75000"/>
          </a:schemeClr>
        </a:buClr>
        <a:buSzPct val="80000"/>
        <a:buFont typeface="Wingdings" panose="05000000000000000000" pitchFamily="2" charset="2"/>
        <a:buChar char="è"/>
        <a:tabLst/>
        <a:defRPr sz="1100" kern="1200">
          <a:solidFill>
            <a:schemeClr val="tx1"/>
          </a:solidFill>
          <a:latin typeface="Book Antiqua" panose="02040602050305030304" pitchFamily="18" charset="0"/>
          <a:ea typeface="+mn-ea"/>
          <a:cs typeface="+mn-cs"/>
        </a:defRPr>
      </a:lvl2pPr>
      <a:lvl3pPr marL="684213" indent="-222250" algn="l" defTabSz="914400" rtl="0" eaLnBrk="1" latinLnBrk="0" hangingPunct="1">
        <a:lnSpc>
          <a:spcPct val="110000"/>
        </a:lnSpc>
        <a:spcBef>
          <a:spcPts val="300"/>
        </a:spcBef>
        <a:buClr>
          <a:schemeClr val="bg1">
            <a:lumMod val="75000"/>
          </a:schemeClr>
        </a:buClr>
        <a:buFont typeface="Arial" panose="020B0604020202020204" pitchFamily="34" charset="0"/>
        <a:buChar char="•"/>
        <a:defRPr sz="1100" kern="1200">
          <a:solidFill>
            <a:schemeClr val="tx1"/>
          </a:solidFill>
          <a:latin typeface="Book Antiqua" panose="02040602050305030304" pitchFamily="18" charset="0"/>
          <a:ea typeface="+mn-ea"/>
          <a:cs typeface="+mn-cs"/>
        </a:defRPr>
      </a:lvl3pPr>
      <a:lvl4pPr marL="914400" indent="-230188" algn="l" defTabSz="914400" rtl="0" eaLnBrk="1" latinLnBrk="0" hangingPunct="1">
        <a:lnSpc>
          <a:spcPct val="110000"/>
        </a:lnSpc>
        <a:spcBef>
          <a:spcPts val="300"/>
        </a:spcBef>
        <a:buClr>
          <a:schemeClr val="bg1">
            <a:lumMod val="50000"/>
          </a:schemeClr>
        </a:buClr>
        <a:buFont typeface="Symbol" panose="05050102010706020507" pitchFamily="18" charset="2"/>
        <a:buChar char="-"/>
        <a:defRPr sz="1100" kern="1200">
          <a:solidFill>
            <a:schemeClr val="tx1"/>
          </a:solidFill>
          <a:latin typeface="Book Antiqua" panose="02040602050305030304" pitchFamily="18" charset="0"/>
          <a:ea typeface="+mn-ea"/>
          <a:cs typeface="+mn-cs"/>
        </a:defRPr>
      </a:lvl4pPr>
      <a:lvl5pPr marL="1144588" indent="-230188" algn="l" defTabSz="914400" rtl="0" eaLnBrk="1" latinLnBrk="0" hangingPunct="1">
        <a:lnSpc>
          <a:spcPct val="110000"/>
        </a:lnSpc>
        <a:spcBef>
          <a:spcPts val="300"/>
        </a:spcBef>
        <a:buSzPct val="80000"/>
        <a:buFont typeface="Courier New" panose="02070309020205020404" pitchFamily="49" charset="0"/>
        <a:buChar char="o"/>
        <a:defRPr sz="11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prstGeom prst="rect">
            <a:avLst/>
          </a:prstGeom>
        </p:spPr>
        <p:txBody>
          <a:bodyPr/>
          <a:lstStyle/>
          <a:p>
            <a:fld id="{75994257-1E4B-43DB-BF13-8A567AC389AE}" type="slidenum">
              <a:rPr lang="en-IN" smtClean="0"/>
              <a:pPr/>
              <a:t>1</a:t>
            </a:fld>
            <a:endParaRPr lang="en-IN" dirty="0"/>
          </a:p>
        </p:txBody>
      </p:sp>
      <p:pic>
        <p:nvPicPr>
          <p:cNvPr id="8" name="Picture Placeholder 5">
            <a:extLst>
              <a:ext uri="{FF2B5EF4-FFF2-40B4-BE49-F238E27FC236}">
                <a16:creationId xmlns:a16="http://schemas.microsoft.com/office/drawing/2014/main" id="{6E5A415B-2508-93B2-1D5F-21C5BDFB35A7}"/>
              </a:ext>
              <a:ext uri="{95438051-3421-4AE4-AB7E-FC9ACBFA36D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9165A77-E843-4C21-8343-1F88288B87E7}"/>
              </a:ext>
            </a:extLst>
          </p:cNvPr>
          <p:cNvPicPr>
            <a:picLocks noChangeAspect="1"/>
          </p:cNvPicPr>
          <p:nvPr/>
        </p:nvPicPr>
        <p:blipFill rotWithShape="1">
          <a:blip r:embed="rId2">
            <a:extLst>
              <a:ext uri="{28A0092B-C50C-407E-A947-70E740481C1C}">
                <a14:useLocalDpi xmlns:a14="http://schemas.microsoft.com/office/drawing/2010/main" val="0"/>
              </a:ext>
            </a:extLst>
          </a:blip>
          <a:srcRect t="16359"/>
          <a:stretch/>
        </p:blipFill>
        <p:spPr>
          <a:xfrm flipH="1">
            <a:off x="9484179" y="2409058"/>
            <a:ext cx="2707821" cy="2446697"/>
          </a:xfrm>
          <a:prstGeom prst="round1Rect">
            <a:avLst/>
          </a:prstGeom>
          <a:noFill/>
          <a:ln w="9525" cap="flat">
            <a:noFill/>
            <a:prstDash val="solid"/>
            <a:round/>
          </a:ln>
        </p:spPr>
      </p:pic>
      <p:sp>
        <p:nvSpPr>
          <p:cNvPr id="21" name="TextBox 20">
            <a:extLst>
              <a:ext uri="{FF2B5EF4-FFF2-40B4-BE49-F238E27FC236}">
                <a16:creationId xmlns:a16="http://schemas.microsoft.com/office/drawing/2014/main" id="{77E6C374-E27C-C885-4572-CA1422986773}"/>
              </a:ext>
            </a:extLst>
          </p:cNvPr>
          <p:cNvSpPr txBox="1"/>
          <p:nvPr/>
        </p:nvSpPr>
        <p:spPr>
          <a:xfrm>
            <a:off x="-210670" y="2478244"/>
            <a:ext cx="6496953" cy="2308324"/>
          </a:xfrm>
          <a:prstGeom prst="rect">
            <a:avLst/>
          </a:prstGeom>
          <a:noFill/>
        </p:spPr>
        <p:txBody>
          <a:bodyPr wrap="square">
            <a:spAutoFit/>
          </a:bodyPr>
          <a:lstStyle/>
          <a:p>
            <a:pPr algn="ctr"/>
            <a:r>
              <a:rPr lang="en-US" sz="4400" b="1" dirty="0">
                <a:solidFill>
                  <a:srgbClr val="002060"/>
                </a:solidFill>
                <a:latin typeface="Monotype Corsiva" panose="03010101010201010101" pitchFamily="66" charset="0"/>
              </a:rPr>
              <a:t>Presentation on </a:t>
            </a:r>
            <a:br>
              <a:rPr lang="en-US" sz="4400" b="1" dirty="0">
                <a:solidFill>
                  <a:srgbClr val="002060"/>
                </a:solidFill>
                <a:latin typeface="Monotype Corsiva" panose="03010101010201010101" pitchFamily="66" charset="0"/>
              </a:rPr>
            </a:br>
            <a:r>
              <a:rPr lang="en-US" sz="3600" b="1" dirty="0">
                <a:solidFill>
                  <a:srgbClr val="002060"/>
                </a:solidFill>
                <a:latin typeface="Monotype Corsiva" panose="03010101010201010101" pitchFamily="66" charset="0"/>
              </a:rPr>
              <a:t> </a:t>
            </a:r>
            <a:r>
              <a:rPr lang="en-US" sz="3200" b="1" dirty="0">
                <a:solidFill>
                  <a:srgbClr val="002060"/>
                </a:solidFill>
                <a:latin typeface="Source Sans Pro"/>
              </a:rPr>
              <a:t>CERC (Indian Electricity Grid Code) (First Amendment) Regulations, 2024 - </a:t>
            </a:r>
            <a:r>
              <a:rPr lang="en-US" sz="3200" b="1" dirty="0">
                <a:solidFill>
                  <a:srgbClr val="002060"/>
                </a:solidFill>
                <a:latin typeface="Viner Hand ITC" panose="03070502030502020203" pitchFamily="66" charset="0"/>
              </a:rPr>
              <a:t>DRAFT</a:t>
            </a:r>
            <a:endParaRPr lang="en-US" sz="3600" b="1" dirty="0">
              <a:solidFill>
                <a:srgbClr val="002060"/>
              </a:solidFill>
              <a:latin typeface="Viner Hand ITC" panose="03070502030502020203" pitchFamily="66" charset="0"/>
            </a:endParaRPr>
          </a:p>
        </p:txBody>
      </p:sp>
      <p:sp>
        <p:nvSpPr>
          <p:cNvPr id="23" name="Text Placeholder 4">
            <a:extLst>
              <a:ext uri="{FF2B5EF4-FFF2-40B4-BE49-F238E27FC236}">
                <a16:creationId xmlns:a16="http://schemas.microsoft.com/office/drawing/2014/main" id="{F16F12E1-9CC0-D18D-4C4B-EEEA45AA2AA6}"/>
              </a:ext>
            </a:extLst>
          </p:cNvPr>
          <p:cNvSpPr txBox="1">
            <a:spLocks/>
          </p:cNvSpPr>
          <p:nvPr/>
        </p:nvSpPr>
        <p:spPr>
          <a:xfrm>
            <a:off x="1154796" y="5961557"/>
            <a:ext cx="2050628" cy="379840"/>
          </a:xfrm>
          <a:prstGeom prst="rect">
            <a:avLst/>
          </a:prstGeom>
          <a:noFill/>
          <a:ln>
            <a:noFill/>
            <a:prstDash val="solid"/>
          </a:ln>
        </p:spPr>
        <p:txBody>
          <a:bodyPr vert="horz" lIns="0" tIns="0" rIns="0" bIns="0" numCol="1" spcCol="0" rtlCol="0" anchor="ctr">
            <a:normAutofit/>
          </a:bodyPr>
          <a:lstStyle>
            <a:lvl1pPr marL="0" lvl="0" indent="0" algn="l" rtl="0" eaLnBrk="0" fontAlgn="base" hangingPunct="0">
              <a:lnSpc>
                <a:spcPct val="100000"/>
              </a:lnSpc>
              <a:spcBef>
                <a:spcPts val="0"/>
              </a:spcBef>
              <a:spcAft>
                <a:spcPts val="0"/>
              </a:spcAft>
              <a:buFont typeface="Arial"/>
              <a:buNone/>
              <a:defRPr lang="en-US" sz="3733" b="1" i="0" u="none" strike="noStrike" kern="1200" cap="all" baseline="0" dirty="0">
                <a:solidFill>
                  <a:srgbClr val="000000"/>
                </a:solidFill>
                <a:latin typeface="Josefin Sans"/>
                <a:ea typeface="+mj-ea"/>
                <a:cs typeface="+mj-cs"/>
              </a:defRPr>
            </a:lvl1pPr>
            <a:lvl2pPr algn="ctr" rtl="0" eaLnBrk="0" fontAlgn="base" hangingPunct="0">
              <a:spcBef>
                <a:spcPct val="0"/>
              </a:spcBef>
              <a:spcAft>
                <a:spcPct val="0"/>
              </a:spcAft>
              <a:defRPr sz="4634">
                <a:solidFill>
                  <a:schemeClr val="tx1"/>
                </a:solidFill>
                <a:latin typeface="Calibri" pitchFamily="34" charset="0"/>
              </a:defRPr>
            </a:lvl2pPr>
            <a:lvl3pPr algn="ctr" rtl="0" eaLnBrk="0" fontAlgn="base" hangingPunct="0">
              <a:spcBef>
                <a:spcPct val="0"/>
              </a:spcBef>
              <a:spcAft>
                <a:spcPct val="0"/>
              </a:spcAft>
              <a:defRPr sz="4634">
                <a:solidFill>
                  <a:schemeClr val="tx1"/>
                </a:solidFill>
                <a:latin typeface="Calibri" pitchFamily="34" charset="0"/>
              </a:defRPr>
            </a:lvl3pPr>
            <a:lvl4pPr algn="ctr" rtl="0" eaLnBrk="0" fontAlgn="base" hangingPunct="0">
              <a:spcBef>
                <a:spcPct val="0"/>
              </a:spcBef>
              <a:spcAft>
                <a:spcPct val="0"/>
              </a:spcAft>
              <a:defRPr sz="4634">
                <a:solidFill>
                  <a:schemeClr val="tx1"/>
                </a:solidFill>
                <a:latin typeface="Calibri" pitchFamily="34" charset="0"/>
              </a:defRPr>
            </a:lvl4pPr>
            <a:lvl5pPr algn="ctr" rtl="0" eaLnBrk="0" fontAlgn="base" hangingPunct="0">
              <a:spcBef>
                <a:spcPct val="0"/>
              </a:spcBef>
              <a:spcAft>
                <a:spcPct val="0"/>
              </a:spcAft>
              <a:defRPr sz="4634">
                <a:solidFill>
                  <a:schemeClr val="tx1"/>
                </a:solidFill>
                <a:latin typeface="Calibri" pitchFamily="34" charset="0"/>
              </a:defRPr>
            </a:lvl5pPr>
            <a:lvl6pPr marL="477990" algn="ctr" rtl="0" fontAlgn="base">
              <a:spcBef>
                <a:spcPct val="0"/>
              </a:spcBef>
              <a:spcAft>
                <a:spcPct val="0"/>
              </a:spcAft>
              <a:defRPr sz="4634">
                <a:solidFill>
                  <a:schemeClr val="tx1"/>
                </a:solidFill>
                <a:latin typeface="Calibri" pitchFamily="34" charset="0"/>
              </a:defRPr>
            </a:lvl6pPr>
            <a:lvl7pPr marL="955979" algn="ctr" rtl="0" fontAlgn="base">
              <a:spcBef>
                <a:spcPct val="0"/>
              </a:spcBef>
              <a:spcAft>
                <a:spcPct val="0"/>
              </a:spcAft>
              <a:defRPr sz="4634">
                <a:solidFill>
                  <a:schemeClr val="tx1"/>
                </a:solidFill>
                <a:latin typeface="Calibri" pitchFamily="34" charset="0"/>
              </a:defRPr>
            </a:lvl7pPr>
            <a:lvl8pPr marL="1433969" algn="ctr" rtl="0" fontAlgn="base">
              <a:spcBef>
                <a:spcPct val="0"/>
              </a:spcBef>
              <a:spcAft>
                <a:spcPct val="0"/>
              </a:spcAft>
              <a:defRPr sz="4634">
                <a:solidFill>
                  <a:schemeClr val="tx1"/>
                </a:solidFill>
                <a:latin typeface="Calibri" pitchFamily="34" charset="0"/>
              </a:defRPr>
            </a:lvl8pPr>
            <a:lvl9pPr marL="1911958" algn="ctr" rtl="0" fontAlgn="base">
              <a:spcBef>
                <a:spcPct val="0"/>
              </a:spcBef>
              <a:spcAft>
                <a:spcPct val="0"/>
              </a:spcAft>
              <a:defRPr sz="4634">
                <a:solidFill>
                  <a:schemeClr val="tx1"/>
                </a:solidFill>
                <a:latin typeface="Calibri" pitchFamily="34" charset="0"/>
              </a:defRPr>
            </a:lvl9pPr>
          </a:lstStyle>
          <a:p>
            <a:pPr algn="ctr"/>
            <a:r>
              <a:rPr lang="en-IN" sz="1200" dirty="0">
                <a:solidFill>
                  <a:schemeClr val="accent5">
                    <a:lumMod val="50000"/>
                  </a:schemeClr>
                </a:solidFill>
                <a:latin typeface="Verdana" panose="020B0604030504040204" pitchFamily="34" charset="0"/>
                <a:ea typeface="Verdana" panose="020B0604030504040204" pitchFamily="34" charset="0"/>
              </a:rPr>
              <a:t>CERC Public hearing on 14</a:t>
            </a:r>
            <a:r>
              <a:rPr lang="en-IN" sz="1200" baseline="30000" dirty="0">
                <a:solidFill>
                  <a:schemeClr val="accent5">
                    <a:lumMod val="50000"/>
                  </a:schemeClr>
                </a:solidFill>
                <a:latin typeface="Verdana" panose="020B0604030504040204" pitchFamily="34" charset="0"/>
                <a:ea typeface="Verdana" panose="020B0604030504040204" pitchFamily="34" charset="0"/>
              </a:rPr>
              <a:t>th</a:t>
            </a:r>
            <a:r>
              <a:rPr lang="en-IN" sz="1200" dirty="0">
                <a:solidFill>
                  <a:schemeClr val="accent5">
                    <a:lumMod val="50000"/>
                  </a:schemeClr>
                </a:solidFill>
                <a:latin typeface="Verdana" panose="020B0604030504040204" pitchFamily="34" charset="0"/>
                <a:ea typeface="Verdana" panose="020B0604030504040204" pitchFamily="34" charset="0"/>
              </a:rPr>
              <a:t> AUGUST 2024</a:t>
            </a:r>
          </a:p>
        </p:txBody>
      </p:sp>
      <p:pic>
        <p:nvPicPr>
          <p:cNvPr id="24" name="Picture 23">
            <a:extLst>
              <a:ext uri="{FF2B5EF4-FFF2-40B4-BE49-F238E27FC236}">
                <a16:creationId xmlns:a16="http://schemas.microsoft.com/office/drawing/2014/main" id="{019679A6-FDF3-7AA8-6259-E044A23034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7900" y="4890007"/>
            <a:ext cx="2324100" cy="1569660"/>
          </a:xfrm>
          <a:prstGeom prst="rect">
            <a:avLst/>
          </a:prstGeom>
        </p:spPr>
      </p:pic>
      <p:pic>
        <p:nvPicPr>
          <p:cNvPr id="25" name="Picture 24">
            <a:extLst>
              <a:ext uri="{FF2B5EF4-FFF2-40B4-BE49-F238E27FC236}">
                <a16:creationId xmlns:a16="http://schemas.microsoft.com/office/drawing/2014/main" id="{62009140-FA0E-C39B-9920-899CEBB44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00" r="9286"/>
          <a:stretch/>
        </p:blipFill>
        <p:spPr>
          <a:xfrm>
            <a:off x="4653535" y="4890007"/>
            <a:ext cx="2657970" cy="1569660"/>
          </a:xfrm>
          <a:prstGeom prst="round2SameRect">
            <a:avLst/>
          </a:prstGeom>
          <a:blipFill dpi="0" rotWithShape="1">
            <a:blip r:embed="rId5" cstate="print">
              <a:extLst>
                <a:ext uri="{28A0092B-C50C-407E-A947-70E740481C1C}">
                  <a14:useLocalDpi xmlns:a14="http://schemas.microsoft.com/office/drawing/2010/main" val="0"/>
                </a:ext>
              </a:extLst>
            </a:blip>
            <a:srcRect/>
            <a:stretch>
              <a:fillRect/>
            </a:stretch>
          </a:blipFill>
          <a:ln w="9525" cap="flat">
            <a:noFill/>
            <a:prstDash val="solid"/>
            <a:round/>
          </a:ln>
          <a:effectLst/>
        </p:spPr>
      </p:pic>
      <p:pic>
        <p:nvPicPr>
          <p:cNvPr id="26" name="Picture 25">
            <a:extLst>
              <a:ext uri="{FF2B5EF4-FFF2-40B4-BE49-F238E27FC236}">
                <a16:creationId xmlns:a16="http://schemas.microsoft.com/office/drawing/2014/main" id="{0C404C58-9B7C-DEF4-FA39-001EFE4748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7651" y="4890008"/>
            <a:ext cx="2464103" cy="1569660"/>
          </a:xfrm>
          <a:prstGeom prst="rect">
            <a:avLst/>
          </a:prstGeom>
        </p:spPr>
      </p:pic>
      <p:pic>
        <p:nvPicPr>
          <p:cNvPr id="27" name="Picture 26">
            <a:extLst>
              <a:ext uri="{FF2B5EF4-FFF2-40B4-BE49-F238E27FC236}">
                <a16:creationId xmlns:a16="http://schemas.microsoft.com/office/drawing/2014/main" id="{DD219AD0-CBC2-0F81-32AC-0A0F5F09DF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1708" b="17536"/>
          <a:stretch/>
        </p:blipFill>
        <p:spPr>
          <a:xfrm flipH="1">
            <a:off x="6286283" y="2860049"/>
            <a:ext cx="3162797" cy="1995706"/>
          </a:xfrm>
          <a:prstGeom prst="round1Rect">
            <a:avLst/>
          </a:prstGeom>
          <a:noFill/>
          <a:ln w="9525" cap="flat">
            <a:noFill/>
            <a:prstDash val="solid"/>
            <a:round/>
          </a:ln>
        </p:spPr>
      </p:pic>
      <p:pic>
        <p:nvPicPr>
          <p:cNvPr id="28" name="Picture 27">
            <a:extLst>
              <a:ext uri="{FF2B5EF4-FFF2-40B4-BE49-F238E27FC236}">
                <a16:creationId xmlns:a16="http://schemas.microsoft.com/office/drawing/2014/main" id="{96B82969-CE35-B422-9EE6-C114239EA7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
            <a:ext cx="3205424" cy="2395738"/>
          </a:xfrm>
          <a:prstGeom prst="round1Rect">
            <a:avLst/>
          </a:prstGeom>
          <a:noFill/>
          <a:ln w="9525" cap="flat">
            <a:noFill/>
            <a:prstDash val="solid"/>
            <a:round/>
          </a:ln>
        </p:spPr>
      </p:pic>
      <p:sp>
        <p:nvSpPr>
          <p:cNvPr id="29" name="Title 1">
            <a:extLst>
              <a:ext uri="{FF2B5EF4-FFF2-40B4-BE49-F238E27FC236}">
                <a16:creationId xmlns:a16="http://schemas.microsoft.com/office/drawing/2014/main" id="{AAE6D0E5-1FA4-26D6-EBF0-23C9C573D1F8}"/>
              </a:ext>
              <a:ext uri="{4FF3B420-6DA0-467F-A547-B2FDB9E1210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CAB2B07-3EDE-474B-9047-6BF4AEF340DF}"/>
              </a:ext>
            </a:extLst>
          </p:cNvPr>
          <p:cNvSpPr txBox="1">
            <a:spLocks/>
          </p:cNvSpPr>
          <p:nvPr/>
        </p:nvSpPr>
        <p:spPr>
          <a:xfrm>
            <a:off x="5757694" y="-11706"/>
            <a:ext cx="3529395" cy="682955"/>
          </a:xfrm>
          <a:prstGeom prst="rect">
            <a:avLst/>
          </a:prstGeom>
          <a:noFill/>
          <a:ln w="9525" cap="flat">
            <a:noFill/>
            <a:prstDash val="solid"/>
            <a:round/>
          </a:ln>
        </p:spPr>
        <p:txBody>
          <a:bodyPr vert="horz" lIns="91440" tIns="45720" rIns="91440" bIns="45720" rtlCol="0" anchor="ctr">
            <a:noAutofit/>
          </a:bodyPr>
          <a:lstStyle>
            <a:defPPr>
              <a:defRPr lang="en-US"/>
            </a:defPPr>
            <a:lvl1pPr marL="0" algn="r" defTabSz="457200" rtl="0" eaLnBrk="1" latinLnBrk="0" hangingPunct="1">
              <a:defRPr sz="14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000" dirty="0">
                <a:solidFill>
                  <a:srgbClr val="1D1D9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NLC INDIA LTD</a:t>
            </a:r>
          </a:p>
        </p:txBody>
      </p:sp>
      <p:pic>
        <p:nvPicPr>
          <p:cNvPr id="30" name="Picture 29">
            <a:extLst>
              <a:ext uri="{FF2B5EF4-FFF2-40B4-BE49-F238E27FC236}">
                <a16:creationId xmlns:a16="http://schemas.microsoft.com/office/drawing/2014/main" id="{C078490B-39F6-D58E-7B7C-7FE57609EC4A}"/>
              </a:ext>
              <a:ext uri="{635D6D2A-4B9A-40A8-9061-7D9108EFA6F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E9FADEF-4C57-483A-8C97-98AE64B87E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7380" y="129955"/>
            <a:ext cx="511547" cy="496201"/>
          </a:xfrm>
          <a:prstGeom prst="rect">
            <a:avLst/>
          </a:prstGeom>
          <a:noFill/>
          <a:ln>
            <a:noFill/>
            <a:prstDash val="solid"/>
          </a:ln>
        </p:spPr>
      </p:pic>
    </p:spTree>
    <p:extLst>
      <p:ext uri="{BB962C8B-B14F-4D97-AF65-F5344CB8AC3E}">
        <p14:creationId xmlns:p14="http://schemas.microsoft.com/office/powerpoint/2010/main" val="2973789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prstGeom prst="rect">
            <a:avLst/>
          </a:prstGeom>
        </p:spPr>
        <p:txBody>
          <a:bodyPr/>
          <a:lstStyle/>
          <a:p>
            <a:fld id="{75994257-1E4B-43DB-BF13-8A567AC389AE}" type="slidenum">
              <a:rPr lang="en-IN" smtClean="0"/>
              <a:pPr/>
              <a:t>2</a:t>
            </a:fld>
            <a:endParaRPr lang="en-IN" dirty="0"/>
          </a:p>
        </p:txBody>
      </p:sp>
      <p:sp>
        <p:nvSpPr>
          <p:cNvPr id="2" name="Title 5">
            <a:extLst>
              <a:ext uri="{FF2B5EF4-FFF2-40B4-BE49-F238E27FC236}">
                <a16:creationId xmlns:a16="http://schemas.microsoft.com/office/drawing/2014/main" id="{AF21F6D9-3059-B355-651D-AF6753D9A00C}"/>
              </a:ext>
            </a:extLst>
          </p:cNvPr>
          <p:cNvSpPr txBox="1">
            <a:spLocks/>
          </p:cNvSpPr>
          <p:nvPr/>
        </p:nvSpPr>
        <p:spPr>
          <a:xfrm>
            <a:off x="816430" y="54399"/>
            <a:ext cx="11299370" cy="640080"/>
          </a:xfrm>
          <a:prstGeom prst="rect">
            <a:avLst/>
          </a:prstGeom>
        </p:spPr>
        <p:txBody>
          <a:bodyPr vert="horz" lIns="0" tIns="0" rIns="0" bIns="0" rtlCol="0" anchor="ctr"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lvl="0" algn="ctr">
              <a:defRPr/>
            </a:pPr>
            <a:r>
              <a:rPr lang="en-US" sz="3200" b="1" dirty="0">
                <a:solidFill>
                  <a:srgbClr val="002060"/>
                </a:solidFill>
                <a:latin typeface="Verdana" panose="020B0604030504040204" pitchFamily="34" charset="0"/>
                <a:ea typeface="Verdana" panose="020B0604030504040204" pitchFamily="34" charset="0"/>
              </a:rPr>
              <a:t>Comment – 1 </a:t>
            </a:r>
            <a:r>
              <a:rPr lang="en-US" b="1" dirty="0">
                <a:solidFill>
                  <a:srgbClr val="002060"/>
                </a:solidFill>
                <a:latin typeface="Verdana" panose="020B0604030504040204" pitchFamily="34" charset="0"/>
                <a:ea typeface="Verdana" panose="020B0604030504040204" pitchFamily="34" charset="0"/>
              </a:rPr>
              <a:t>(Minimum Turndown Level Protection)</a:t>
            </a:r>
            <a:endParaRPr lang="en-US" sz="3200" b="1" dirty="0">
              <a:solidFill>
                <a:srgbClr val="002060"/>
              </a:solidFill>
              <a:latin typeface="Verdana" panose="020B0604030504040204" pitchFamily="34" charset="0"/>
              <a:ea typeface="Verdana" panose="020B0604030504040204" pitchFamily="34" charset="0"/>
            </a:endParaRPr>
          </a:p>
        </p:txBody>
      </p:sp>
      <p:sp>
        <p:nvSpPr>
          <p:cNvPr id="5" name="TextBox 22">
            <a:extLst>
              <a:ext uri="{FF2B5EF4-FFF2-40B4-BE49-F238E27FC236}">
                <a16:creationId xmlns:a16="http://schemas.microsoft.com/office/drawing/2014/main" id="{088A5735-F63A-42F5-A941-166F2B74A1B5}"/>
              </a:ext>
            </a:extLst>
          </p:cNvPr>
          <p:cNvSpPr txBox="1"/>
          <p:nvPr/>
        </p:nvSpPr>
        <p:spPr>
          <a:xfrm>
            <a:off x="244450" y="738057"/>
            <a:ext cx="11703100" cy="2369880"/>
          </a:xfrm>
          <a:prstGeom prst="rect">
            <a:avLst/>
          </a:prstGeom>
          <a:solidFill>
            <a:schemeClr val="accent2">
              <a:lumMod val="60000"/>
              <a:lumOff val="40000"/>
            </a:schemeClr>
          </a:solidFill>
        </p:spPr>
        <p:txBody>
          <a:bodyPr wrap="square" lIns="0" rIns="0" rtlCol="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1200"/>
              </a:spcBef>
            </a:pPr>
            <a:r>
              <a:rPr lang="en-US" sz="1800" b="1" u="sng" dirty="0">
                <a:effectLst>
                  <a:outerShdw blurRad="38100" dist="38100" dir="2700000" algn="tl">
                    <a:srgbClr val="000000">
                      <a:alpha val="43137"/>
                    </a:srgbClr>
                  </a:outerShdw>
                </a:effectLst>
              </a:rPr>
              <a:t>Addition of new sub-clause (a)(v-a) after sub-clause (a)(v) of Clause (2) of Regulation 49 of the Principal Regulations:</a:t>
            </a:r>
          </a:p>
          <a:p>
            <a:pPr algn="just">
              <a:spcBef>
                <a:spcPts val="1200"/>
              </a:spcBef>
            </a:pPr>
            <a:r>
              <a:rPr lang="en-US" sz="2400" i="1" dirty="0">
                <a:solidFill>
                  <a:sysClr val="windowText" lastClr="000000"/>
                </a:solidFill>
              </a:rPr>
              <a:t>In case a regional entity generating station, whose tariff is determined under Section 62 of the Act, gets a schedule below minimum turndown level for Off-Peak hours of the day, however, gets a schedule above minimum turndown level for Peak hours of the day, the schedule below the minimum turndown level may, on the request by such generating station to NLDC shall be </a:t>
            </a:r>
            <a:r>
              <a:rPr lang="en-US" sz="2400" b="1" i="1" dirty="0">
                <a:solidFill>
                  <a:sysClr val="windowText" lastClr="000000"/>
                </a:solidFill>
                <a:highlight>
                  <a:srgbClr val="FFFF00"/>
                </a:highlight>
              </a:rPr>
              <a:t>adjusted under SCED</a:t>
            </a:r>
          </a:p>
        </p:txBody>
      </p:sp>
      <p:sp>
        <p:nvSpPr>
          <p:cNvPr id="6" name="TextBox 22">
            <a:extLst>
              <a:ext uri="{FF2B5EF4-FFF2-40B4-BE49-F238E27FC236}">
                <a16:creationId xmlns:a16="http://schemas.microsoft.com/office/drawing/2014/main" id="{710D07BC-5FBF-42FE-8425-B98C3E2C4CDD}"/>
              </a:ext>
            </a:extLst>
          </p:cNvPr>
          <p:cNvSpPr txBox="1"/>
          <p:nvPr/>
        </p:nvSpPr>
        <p:spPr>
          <a:xfrm>
            <a:off x="244450" y="3146472"/>
            <a:ext cx="11703100" cy="3123932"/>
          </a:xfrm>
          <a:prstGeom prst="rect">
            <a:avLst/>
          </a:prstGeom>
          <a:solidFill>
            <a:schemeClr val="accent1">
              <a:lumMod val="40000"/>
              <a:lumOff val="60000"/>
            </a:schemeClr>
          </a:solidFill>
        </p:spPr>
        <p:txBody>
          <a:bodyPr wrap="square" lIns="0" rIns="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1200"/>
              </a:spcBef>
            </a:pPr>
            <a:r>
              <a:rPr lang="en-US" sz="2800" b="1" u="sng" dirty="0">
                <a:effectLst>
                  <a:outerShdw blurRad="38100" dist="38100" dir="2700000" algn="tl">
                    <a:srgbClr val="000000">
                      <a:alpha val="43137"/>
                    </a:srgbClr>
                  </a:outerShdw>
                </a:effectLst>
              </a:rPr>
              <a:t>NLCIL’s Comment:</a:t>
            </a:r>
          </a:p>
          <a:p>
            <a:pPr marL="342900" indent="-342900" algn="just">
              <a:spcBef>
                <a:spcPts val="600"/>
              </a:spcBef>
              <a:buFont typeface="Wingdings" panose="05000000000000000000" pitchFamily="2" charset="2"/>
              <a:buChar char="Ø"/>
            </a:pPr>
            <a:r>
              <a:rPr lang="en-US" sz="2200" dirty="0">
                <a:highlight>
                  <a:srgbClr val="FFFF00"/>
                </a:highlight>
              </a:rPr>
              <a:t>Instead of SCED, </a:t>
            </a:r>
            <a:r>
              <a:rPr lang="en-US" sz="2200" b="1" dirty="0">
                <a:highlight>
                  <a:srgbClr val="FFFF00"/>
                </a:highlight>
              </a:rPr>
              <a:t>SCUC may be used</a:t>
            </a:r>
            <a:r>
              <a:rPr lang="en-US" sz="2200" dirty="0">
                <a:highlight>
                  <a:srgbClr val="FFFF00"/>
                </a:highlight>
              </a:rPr>
              <a:t> to assure Minimum Turndown level in the above case</a:t>
            </a:r>
            <a:r>
              <a:rPr lang="en-US" sz="2200" dirty="0"/>
              <a:t>.</a:t>
            </a:r>
          </a:p>
          <a:p>
            <a:pPr marL="342900" indent="-342900" algn="just">
              <a:spcBef>
                <a:spcPts val="600"/>
              </a:spcBef>
              <a:buFont typeface="Wingdings" panose="05000000000000000000" pitchFamily="2" charset="2"/>
              <a:buChar char="Ø"/>
            </a:pPr>
            <a:r>
              <a:rPr lang="en-IN" sz="2200" b="1" dirty="0"/>
              <a:t>Security Constrained Economic Despatch (SCED) </a:t>
            </a:r>
            <a:r>
              <a:rPr lang="en-IN" sz="2200" dirty="0"/>
              <a:t>: O</a:t>
            </a:r>
            <a:r>
              <a:rPr lang="en-US" sz="2200" dirty="0" err="1"/>
              <a:t>ptimised</a:t>
            </a:r>
            <a:r>
              <a:rPr lang="en-US" sz="2200" dirty="0"/>
              <a:t> </a:t>
            </a:r>
            <a:r>
              <a:rPr lang="en-US" sz="2200" dirty="0" err="1"/>
              <a:t>despatch</a:t>
            </a:r>
            <a:r>
              <a:rPr lang="en-US" sz="2200" dirty="0"/>
              <a:t> of generating units subject to operational and technical limits of generation and transmission facilities. </a:t>
            </a:r>
            <a:r>
              <a:rPr lang="en-US" sz="2200" b="1" dirty="0"/>
              <a:t>It is based on willingness of Generators under Section 62.</a:t>
            </a:r>
          </a:p>
          <a:p>
            <a:pPr marL="342900" indent="-342900" algn="just">
              <a:spcBef>
                <a:spcPts val="600"/>
              </a:spcBef>
              <a:buFont typeface="Wingdings" panose="05000000000000000000" pitchFamily="2" charset="2"/>
              <a:buChar char="Ø"/>
            </a:pPr>
            <a:r>
              <a:rPr lang="en-IN" sz="2200" b="1" dirty="0"/>
              <a:t>Security Constrained Unit Commitment (SCUC) </a:t>
            </a:r>
            <a:r>
              <a:rPr lang="en-IN" sz="2200" dirty="0"/>
              <a:t>: C</a:t>
            </a:r>
            <a:r>
              <a:rPr lang="en-US" sz="2200" dirty="0" err="1"/>
              <a:t>ommitting</a:t>
            </a:r>
            <a:r>
              <a:rPr lang="en-US" sz="2200" dirty="0"/>
              <a:t> generating units while respecting limitations of the transmission system and unit operating characteristics. </a:t>
            </a:r>
            <a:r>
              <a:rPr lang="en-US" sz="2200" b="1" dirty="0"/>
              <a:t>It is compulsory for Generators under Section 62.</a:t>
            </a:r>
            <a:endParaRPr lang="en-US" sz="2200" b="1" dirty="0">
              <a:solidFill>
                <a:sysClr val="windowText" lastClr="000000"/>
              </a:solidFill>
            </a:endParaRPr>
          </a:p>
        </p:txBody>
      </p:sp>
    </p:spTree>
    <p:extLst>
      <p:ext uri="{BB962C8B-B14F-4D97-AF65-F5344CB8AC3E}">
        <p14:creationId xmlns:p14="http://schemas.microsoft.com/office/powerpoint/2010/main" val="3654512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161106" y="6438476"/>
            <a:ext cx="2743200" cy="365125"/>
          </a:xfrm>
          <a:prstGeom prst="rect">
            <a:avLst/>
          </a:prstGeom>
        </p:spPr>
        <p:txBody>
          <a:bodyPr/>
          <a:lstStyle/>
          <a:p>
            <a:pPr>
              <a:spcBef>
                <a:spcPts val="600"/>
              </a:spcBef>
            </a:pPr>
            <a:fld id="{75994257-1E4B-43DB-BF13-8A567AC389AE}" type="slidenum">
              <a:rPr lang="en-IN" smtClean="0"/>
              <a:pPr>
                <a:spcBef>
                  <a:spcPts val="600"/>
                </a:spcBef>
              </a:pPr>
              <a:t>3</a:t>
            </a:fld>
            <a:endParaRPr lang="en-IN" dirty="0"/>
          </a:p>
        </p:txBody>
      </p:sp>
      <p:sp>
        <p:nvSpPr>
          <p:cNvPr id="2" name="Title 5">
            <a:extLst>
              <a:ext uri="{FF2B5EF4-FFF2-40B4-BE49-F238E27FC236}">
                <a16:creationId xmlns:a16="http://schemas.microsoft.com/office/drawing/2014/main" id="{AF21F6D9-3059-B355-651D-AF6753D9A00C}"/>
              </a:ext>
            </a:extLst>
          </p:cNvPr>
          <p:cNvSpPr txBox="1">
            <a:spLocks/>
          </p:cNvSpPr>
          <p:nvPr/>
        </p:nvSpPr>
        <p:spPr>
          <a:xfrm>
            <a:off x="1152940" y="10855"/>
            <a:ext cx="10266066" cy="640080"/>
          </a:xfrm>
          <a:prstGeom prst="rect">
            <a:avLst/>
          </a:prstGeom>
        </p:spPr>
        <p:txBody>
          <a:bodyPr vert="horz" lIns="0" tIns="0" rIns="0" bIns="0" rtlCol="0" anchor="ctr"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lvl="0" algn="ctr">
              <a:spcBef>
                <a:spcPts val="600"/>
              </a:spcBef>
              <a:defRPr/>
            </a:pPr>
            <a:r>
              <a:rPr lang="en-US" b="1" dirty="0">
                <a:solidFill>
                  <a:srgbClr val="002060"/>
                </a:solidFill>
                <a:latin typeface="Verdana" panose="020B0604030504040204" pitchFamily="34" charset="0"/>
                <a:ea typeface="Verdana" panose="020B0604030504040204" pitchFamily="34" charset="0"/>
              </a:rPr>
              <a:t>Detailed Justification for Comment – 1</a:t>
            </a:r>
          </a:p>
          <a:p>
            <a:pPr lvl="0" algn="ctr">
              <a:spcBef>
                <a:spcPts val="600"/>
              </a:spcBef>
              <a:defRPr/>
            </a:pPr>
            <a:r>
              <a:rPr lang="en-US" sz="1800" dirty="0">
                <a:solidFill>
                  <a:srgbClr val="002060"/>
                </a:solidFill>
                <a:latin typeface="Verdana" panose="020B0604030504040204" pitchFamily="34" charset="0"/>
                <a:ea typeface="Verdana" panose="020B0604030504040204" pitchFamily="34" charset="0"/>
              </a:rPr>
              <a:t>Through Actual Schedule Trend for NLCIL’s two Thermal Stations on 11.08.2024</a:t>
            </a:r>
          </a:p>
        </p:txBody>
      </p:sp>
      <p:pic>
        <p:nvPicPr>
          <p:cNvPr id="6" name="Picture 5">
            <a:extLst>
              <a:ext uri="{FF2B5EF4-FFF2-40B4-BE49-F238E27FC236}">
                <a16:creationId xmlns:a16="http://schemas.microsoft.com/office/drawing/2014/main" id="{BB9FBC54-9797-4080-AC49-76052629C2D5}"/>
              </a:ext>
            </a:extLst>
          </p:cNvPr>
          <p:cNvPicPr>
            <a:picLocks noChangeAspect="1"/>
          </p:cNvPicPr>
          <p:nvPr/>
        </p:nvPicPr>
        <p:blipFill>
          <a:blip r:embed="rId2"/>
          <a:stretch>
            <a:fillRect/>
          </a:stretch>
        </p:blipFill>
        <p:spPr>
          <a:xfrm>
            <a:off x="58056" y="1453246"/>
            <a:ext cx="8636000" cy="4953000"/>
          </a:xfrm>
          <a:prstGeom prst="rect">
            <a:avLst/>
          </a:prstGeom>
        </p:spPr>
      </p:pic>
      <p:sp>
        <p:nvSpPr>
          <p:cNvPr id="7" name="Callout: Down Arrow 6">
            <a:extLst>
              <a:ext uri="{FF2B5EF4-FFF2-40B4-BE49-F238E27FC236}">
                <a16:creationId xmlns:a16="http://schemas.microsoft.com/office/drawing/2014/main" id="{AECF85B7-BA78-4725-B61C-3806AED19386}"/>
              </a:ext>
            </a:extLst>
          </p:cNvPr>
          <p:cNvSpPr/>
          <p:nvPr/>
        </p:nvSpPr>
        <p:spPr>
          <a:xfrm>
            <a:off x="1262742" y="718454"/>
            <a:ext cx="3646713" cy="778329"/>
          </a:xfrm>
          <a:prstGeom prst="downArrowCallout">
            <a:avLst>
              <a:gd name="adj1" fmla="val 25000"/>
              <a:gd name="adj2" fmla="val 19406"/>
              <a:gd name="adj3" fmla="val 25000"/>
              <a:gd name="adj4" fmla="val 64977"/>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US" b="1" dirty="0">
                <a:solidFill>
                  <a:schemeClr val="tx1"/>
                </a:solidFill>
              </a:rPr>
              <a:t>TPS1EXPN </a:t>
            </a:r>
          </a:p>
          <a:p>
            <a:pPr algn="ctr">
              <a:spcBef>
                <a:spcPts val="300"/>
              </a:spcBef>
            </a:pPr>
            <a:r>
              <a:rPr lang="en-US" b="1" dirty="0">
                <a:solidFill>
                  <a:schemeClr val="tx1"/>
                </a:solidFill>
              </a:rPr>
              <a:t>(ECR: 2.84 Rs/unit &amp; MTL: 248MW)</a:t>
            </a:r>
            <a:endParaRPr lang="en-IN" b="1" dirty="0">
              <a:solidFill>
                <a:schemeClr val="tx1"/>
              </a:solidFill>
            </a:endParaRPr>
          </a:p>
        </p:txBody>
      </p:sp>
      <p:sp>
        <p:nvSpPr>
          <p:cNvPr id="10" name="Callout: Down Arrow 9">
            <a:extLst>
              <a:ext uri="{FF2B5EF4-FFF2-40B4-BE49-F238E27FC236}">
                <a16:creationId xmlns:a16="http://schemas.microsoft.com/office/drawing/2014/main" id="{C18C9E3F-F52B-442F-8917-37FBE262EE40}"/>
              </a:ext>
            </a:extLst>
          </p:cNvPr>
          <p:cNvSpPr/>
          <p:nvPr/>
        </p:nvSpPr>
        <p:spPr>
          <a:xfrm>
            <a:off x="5018316" y="718454"/>
            <a:ext cx="3646713" cy="778329"/>
          </a:xfrm>
          <a:prstGeom prst="downArrowCallout">
            <a:avLst>
              <a:gd name="adj1" fmla="val 25000"/>
              <a:gd name="adj2" fmla="val 19406"/>
              <a:gd name="adj3" fmla="val 25000"/>
              <a:gd name="adj4" fmla="val 64977"/>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US" b="1" dirty="0">
                <a:solidFill>
                  <a:schemeClr val="tx1"/>
                </a:solidFill>
              </a:rPr>
              <a:t>NTPL </a:t>
            </a:r>
          </a:p>
          <a:p>
            <a:pPr algn="ctr">
              <a:spcBef>
                <a:spcPts val="300"/>
              </a:spcBef>
            </a:pPr>
            <a:r>
              <a:rPr lang="en-US" b="1" dirty="0">
                <a:solidFill>
                  <a:schemeClr val="tx1"/>
                </a:solidFill>
              </a:rPr>
              <a:t>(ECR: 4.16 Rs/unit &amp; MTL: 521MW)</a:t>
            </a:r>
            <a:endParaRPr lang="en-IN" b="1" dirty="0">
              <a:solidFill>
                <a:schemeClr val="tx1"/>
              </a:solidFill>
            </a:endParaRPr>
          </a:p>
        </p:txBody>
      </p:sp>
      <p:sp>
        <p:nvSpPr>
          <p:cNvPr id="8" name="TextBox 7">
            <a:extLst>
              <a:ext uri="{FF2B5EF4-FFF2-40B4-BE49-F238E27FC236}">
                <a16:creationId xmlns:a16="http://schemas.microsoft.com/office/drawing/2014/main" id="{1797F3E5-0573-42FE-A883-DD2EBB1BF9FF}"/>
              </a:ext>
            </a:extLst>
          </p:cNvPr>
          <p:cNvSpPr txBox="1"/>
          <p:nvPr/>
        </p:nvSpPr>
        <p:spPr>
          <a:xfrm>
            <a:off x="8694056" y="790105"/>
            <a:ext cx="3399978" cy="5663089"/>
          </a:xfrm>
          <a:prstGeom prst="rect">
            <a:avLst/>
          </a:prstGeom>
          <a:noFill/>
        </p:spPr>
        <p:txBody>
          <a:bodyPr wrap="square" lIns="91440" tIns="45720" rIns="91440" bIns="45720" rtlCol="0" anchor="t">
            <a:spAutoFit/>
          </a:bodyPr>
          <a:lstStyle/>
          <a:p>
            <a:pPr marL="285750" indent="-285750" algn="just">
              <a:spcBef>
                <a:spcPts val="1200"/>
              </a:spcBef>
              <a:buClr>
                <a:prstClr val="black"/>
              </a:buClr>
              <a:buSzPct val="100000"/>
              <a:buFont typeface="Wingdings" panose="05000000000000000000" pitchFamily="2" charset="2"/>
              <a:buChar char="Ø"/>
            </a:pPr>
            <a:r>
              <a:rPr lang="en-IN" dirty="0">
                <a:latin typeface="Calibri (Body)"/>
                <a:cs typeface="Calibri"/>
                <a:sym typeface="Calibri"/>
              </a:rPr>
              <a:t>To keep higher cost units on bar to meet peak demand, SCUC UP schedule was given to those high cost units &amp; SCUC down Schedule was given during </a:t>
            </a:r>
            <a:r>
              <a:rPr lang="en-IN" b="1" dirty="0">
                <a:highlight>
                  <a:srgbClr val="FFFF00"/>
                </a:highlight>
                <a:latin typeface="Calibri (Body)"/>
                <a:cs typeface="Calibri"/>
                <a:sym typeface="Calibri"/>
              </a:rPr>
              <a:t>1PM to 7PM</a:t>
            </a:r>
            <a:r>
              <a:rPr lang="en-IN" dirty="0">
                <a:latin typeface="Calibri (Body)"/>
                <a:cs typeface="Calibri"/>
                <a:sym typeface="Calibri"/>
              </a:rPr>
              <a:t> to comparatively low cost stations like TPS1EXPN &amp; NTPL.</a:t>
            </a:r>
          </a:p>
          <a:p>
            <a:pPr marL="285750" indent="-285750" algn="just">
              <a:spcBef>
                <a:spcPts val="1200"/>
              </a:spcBef>
              <a:buClr>
                <a:prstClr val="black"/>
              </a:buClr>
              <a:buSzPct val="100000"/>
              <a:buFont typeface="Wingdings" panose="05000000000000000000" pitchFamily="2" charset="2"/>
              <a:buChar char="Ø"/>
            </a:pPr>
            <a:r>
              <a:rPr lang="en-IN" dirty="0">
                <a:latin typeface="Calibri (Body)"/>
                <a:cs typeface="Calibri"/>
                <a:sym typeface="Calibri"/>
              </a:rPr>
              <a:t>On the same day, for same NTPL MTL is not protected during </a:t>
            </a:r>
            <a:r>
              <a:rPr lang="en-IN" b="1" dirty="0">
                <a:highlight>
                  <a:srgbClr val="FFFF00"/>
                </a:highlight>
                <a:latin typeface="Calibri (Body)"/>
                <a:cs typeface="Calibri"/>
                <a:sym typeface="Calibri"/>
              </a:rPr>
              <a:t>1PM to 4PM</a:t>
            </a:r>
            <a:r>
              <a:rPr lang="en-IN" dirty="0">
                <a:latin typeface="Calibri (Body)"/>
                <a:cs typeface="Calibri"/>
                <a:sym typeface="Calibri"/>
              </a:rPr>
              <a:t> when its own schedule was &lt; MTL.</a:t>
            </a:r>
          </a:p>
          <a:p>
            <a:pPr marL="285750" indent="-285750" algn="just">
              <a:spcBef>
                <a:spcPts val="1200"/>
              </a:spcBef>
              <a:buClr>
                <a:prstClr val="black"/>
              </a:buClr>
              <a:buSzPct val="100000"/>
              <a:buFont typeface="Wingdings" panose="05000000000000000000" pitchFamily="2" charset="2"/>
              <a:buChar char="Ø"/>
            </a:pPr>
            <a:r>
              <a:rPr lang="en-IN" b="1" dirty="0">
                <a:highlight>
                  <a:srgbClr val="FFFF00"/>
                </a:highlight>
                <a:latin typeface="Calibri (Body)"/>
                <a:cs typeface="Calibri"/>
                <a:sym typeface="Calibri"/>
              </a:rPr>
              <a:t>As SCUC is more about keeping units on bar by assuring MTL schedule and SCED is more about Economic Despatch of Power, So SCUC may be used instead of SCED in the proposed Amendment.</a:t>
            </a:r>
          </a:p>
        </p:txBody>
      </p:sp>
      <p:sp>
        <p:nvSpPr>
          <p:cNvPr id="11" name="Rectangle 10">
            <a:extLst>
              <a:ext uri="{FF2B5EF4-FFF2-40B4-BE49-F238E27FC236}">
                <a16:creationId xmlns:a16="http://schemas.microsoft.com/office/drawing/2014/main" id="{0C070920-6B34-4D44-A1E7-A689D2BA25FA}"/>
              </a:ext>
            </a:extLst>
          </p:cNvPr>
          <p:cNvSpPr/>
          <p:nvPr/>
        </p:nvSpPr>
        <p:spPr>
          <a:xfrm>
            <a:off x="7685314" y="2013858"/>
            <a:ext cx="1059541" cy="21880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44238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prstGeom prst="rect">
            <a:avLst/>
          </a:prstGeom>
        </p:spPr>
        <p:txBody>
          <a:bodyPr/>
          <a:lstStyle/>
          <a:p>
            <a:fld id="{75994257-1E4B-43DB-BF13-8A567AC389AE}" type="slidenum">
              <a:rPr lang="en-IN" smtClean="0"/>
              <a:pPr/>
              <a:t>4</a:t>
            </a:fld>
            <a:endParaRPr lang="en-IN" dirty="0"/>
          </a:p>
        </p:txBody>
      </p:sp>
      <p:sp>
        <p:nvSpPr>
          <p:cNvPr id="2" name="Title 5">
            <a:extLst>
              <a:ext uri="{FF2B5EF4-FFF2-40B4-BE49-F238E27FC236}">
                <a16:creationId xmlns:a16="http://schemas.microsoft.com/office/drawing/2014/main" id="{AF21F6D9-3059-B355-651D-AF6753D9A00C}"/>
              </a:ext>
            </a:extLst>
          </p:cNvPr>
          <p:cNvSpPr txBox="1">
            <a:spLocks/>
          </p:cNvSpPr>
          <p:nvPr/>
        </p:nvSpPr>
        <p:spPr>
          <a:xfrm>
            <a:off x="522517" y="-32717"/>
            <a:ext cx="11975242" cy="640080"/>
          </a:xfrm>
          <a:prstGeom prst="rect">
            <a:avLst/>
          </a:prstGeom>
        </p:spPr>
        <p:txBody>
          <a:bodyPr vert="horz" lIns="0" tIns="0" rIns="0" bIns="0" rtlCol="0" anchor="ctr"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pPr lvl="0" algn="ctr">
              <a:defRPr/>
            </a:pPr>
            <a:r>
              <a:rPr lang="en-US" sz="2700" b="1" dirty="0">
                <a:solidFill>
                  <a:srgbClr val="002060"/>
                </a:solidFill>
                <a:latin typeface="Verdana" panose="020B0604030504040204" pitchFamily="34" charset="0"/>
                <a:ea typeface="Verdana" panose="020B0604030504040204" pitchFamily="34" charset="0"/>
              </a:rPr>
              <a:t>Comment – 2 (Obligations in case of Unit Shut Down (USD)</a:t>
            </a:r>
          </a:p>
        </p:txBody>
      </p:sp>
      <p:sp>
        <p:nvSpPr>
          <p:cNvPr id="5" name="TextBox 22">
            <a:extLst>
              <a:ext uri="{FF2B5EF4-FFF2-40B4-BE49-F238E27FC236}">
                <a16:creationId xmlns:a16="http://schemas.microsoft.com/office/drawing/2014/main" id="{088A5735-F63A-42F5-A941-166F2B74A1B5}"/>
              </a:ext>
            </a:extLst>
          </p:cNvPr>
          <p:cNvSpPr txBox="1"/>
          <p:nvPr/>
        </p:nvSpPr>
        <p:spPr>
          <a:xfrm>
            <a:off x="201206" y="733376"/>
            <a:ext cx="11860532" cy="1015663"/>
          </a:xfrm>
          <a:prstGeom prst="rect">
            <a:avLst/>
          </a:prstGeom>
          <a:solidFill>
            <a:schemeClr val="accent2">
              <a:lumMod val="60000"/>
              <a:lumOff val="40000"/>
            </a:schemeClr>
          </a:solidFill>
        </p:spPr>
        <p:txBody>
          <a:bodyPr wrap="square" lIns="0" rIns="0" rtlCol="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2000" dirty="0"/>
              <a:t>As proposed in the Draft Regulation, </a:t>
            </a:r>
          </a:p>
          <a:p>
            <a:pPr algn="just"/>
            <a:r>
              <a:rPr lang="en-US" sz="2000" dirty="0">
                <a:solidFill>
                  <a:sysClr val="windowText" lastClr="000000"/>
                </a:solidFill>
              </a:rPr>
              <a:t>the schedule below the Minimum Turndown Level (MTL) will be adjusted up to MTL </a:t>
            </a:r>
            <a:r>
              <a:rPr lang="en-US" sz="2000" b="1" dirty="0">
                <a:solidFill>
                  <a:sysClr val="windowText" lastClr="000000"/>
                </a:solidFill>
                <a:highlight>
                  <a:srgbClr val="FFFF00"/>
                </a:highlight>
              </a:rPr>
              <a:t>only if a Generator gets</a:t>
            </a:r>
            <a:r>
              <a:rPr lang="en-US" sz="2000" b="1" dirty="0">
                <a:solidFill>
                  <a:sysClr val="windowText" lastClr="000000"/>
                </a:solidFill>
              </a:rPr>
              <a:t> </a:t>
            </a:r>
            <a:r>
              <a:rPr lang="en-US" sz="2000" b="1" dirty="0">
                <a:solidFill>
                  <a:sysClr val="windowText" lastClr="000000"/>
                </a:solidFill>
                <a:highlight>
                  <a:srgbClr val="FFFF00"/>
                </a:highlight>
              </a:rPr>
              <a:t>schedule from Beneficiaries above MTL during Peak Hours</a:t>
            </a:r>
            <a:r>
              <a:rPr lang="en-US" sz="2000" dirty="0">
                <a:solidFill>
                  <a:sysClr val="windowText" lastClr="000000"/>
                </a:solidFill>
              </a:rPr>
              <a:t>.</a:t>
            </a:r>
            <a:endParaRPr lang="en-US" sz="2000" dirty="0">
              <a:solidFill>
                <a:sysClr val="windowText" lastClr="000000"/>
              </a:solidFill>
              <a:highlight>
                <a:srgbClr val="FFFF00"/>
              </a:highlight>
            </a:endParaRPr>
          </a:p>
        </p:txBody>
      </p:sp>
      <p:sp>
        <p:nvSpPr>
          <p:cNvPr id="6" name="TextBox 22">
            <a:extLst>
              <a:ext uri="{FF2B5EF4-FFF2-40B4-BE49-F238E27FC236}">
                <a16:creationId xmlns:a16="http://schemas.microsoft.com/office/drawing/2014/main" id="{710D07BC-5FBF-42FE-8425-B98C3E2C4CDD}"/>
              </a:ext>
            </a:extLst>
          </p:cNvPr>
          <p:cNvSpPr txBox="1"/>
          <p:nvPr/>
        </p:nvSpPr>
        <p:spPr>
          <a:xfrm>
            <a:off x="201205" y="1778659"/>
            <a:ext cx="11871051" cy="1138773"/>
          </a:xfrm>
          <a:prstGeom prst="rect">
            <a:avLst/>
          </a:prstGeom>
          <a:solidFill>
            <a:schemeClr val="accent1">
              <a:lumMod val="40000"/>
              <a:lumOff val="60000"/>
            </a:schemeClr>
          </a:solidFill>
        </p:spPr>
        <p:txBody>
          <a:bodyPr wrap="square" lIns="0" rIns="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1200"/>
              </a:spcBef>
            </a:pPr>
            <a:r>
              <a:rPr lang="en-US" sz="2800" b="1" u="sng" dirty="0">
                <a:effectLst>
                  <a:outerShdw blurRad="38100" dist="38100" dir="2700000" algn="tl">
                    <a:srgbClr val="000000">
                      <a:alpha val="43137"/>
                    </a:srgbClr>
                  </a:outerShdw>
                </a:effectLst>
              </a:rPr>
              <a:t>NLCIL’s Comment:</a:t>
            </a:r>
          </a:p>
          <a:p>
            <a:pPr lvl="0" algn="just"/>
            <a:r>
              <a:rPr lang="en-IN" sz="2000" dirty="0"/>
              <a:t>If the aforementioned condition is not met and the generator does not receive a feasible schedule throughout the day, then the generator will have two options: </a:t>
            </a:r>
          </a:p>
        </p:txBody>
      </p:sp>
      <p:sp>
        <p:nvSpPr>
          <p:cNvPr id="7" name="TextBox 22">
            <a:extLst>
              <a:ext uri="{FF2B5EF4-FFF2-40B4-BE49-F238E27FC236}">
                <a16:creationId xmlns:a16="http://schemas.microsoft.com/office/drawing/2014/main" id="{ABD7EFD4-C10F-49AF-BD3C-F77DD26D9DB4}"/>
              </a:ext>
            </a:extLst>
          </p:cNvPr>
          <p:cNvSpPr txBox="1"/>
          <p:nvPr/>
        </p:nvSpPr>
        <p:spPr>
          <a:xfrm>
            <a:off x="195946" y="2834634"/>
            <a:ext cx="11871051" cy="2554545"/>
          </a:xfrm>
          <a:prstGeom prst="rect">
            <a:avLst/>
          </a:prstGeom>
          <a:solidFill>
            <a:schemeClr val="accent1">
              <a:lumMod val="40000"/>
              <a:lumOff val="60000"/>
            </a:schemeClr>
          </a:solidFill>
        </p:spPr>
        <p:txBody>
          <a:bodyPr wrap="square" lIns="0" rIns="0" numCol="2" spcCol="3600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a:r>
              <a:rPr lang="en-IN" sz="2000" b="1" dirty="0" err="1">
                <a:highlight>
                  <a:srgbClr val="FFFF00"/>
                </a:highlight>
              </a:rPr>
              <a:t>Opt</a:t>
            </a:r>
            <a:r>
              <a:rPr lang="en-IN" sz="2000" b="1" dirty="0">
                <a:highlight>
                  <a:srgbClr val="FFFF00"/>
                </a:highlight>
              </a:rPr>
              <a:t> 1:The generator may opt to undergo USD and revise its DC to zero. </a:t>
            </a:r>
          </a:p>
          <a:p>
            <a:pPr algn="just"/>
            <a:r>
              <a:rPr lang="en-IN" sz="2000" dirty="0"/>
              <a:t>In this scenario, there won’t be any obligation for Generator but despite being ready to dispatch the power, the generator would incur losses in fixed costs, resulting in under-recovery of investment on the project, irrespective of having a Power Purchase Agreement (PPA).</a:t>
            </a:r>
          </a:p>
          <a:p>
            <a:pPr lvl="1"/>
            <a:r>
              <a:rPr lang="en-IN" sz="2000" b="1" dirty="0" err="1">
                <a:highlight>
                  <a:srgbClr val="FFFF00"/>
                </a:highlight>
              </a:rPr>
              <a:t>Opt</a:t>
            </a:r>
            <a:r>
              <a:rPr lang="en-IN" sz="2000" b="1" dirty="0">
                <a:highlight>
                  <a:srgbClr val="FFFF00"/>
                </a:highlight>
              </a:rPr>
              <a:t> 2: Alternatively, the generator may choose to undergo USD without revising its DC. </a:t>
            </a:r>
          </a:p>
          <a:p>
            <a:pPr algn="just"/>
            <a:r>
              <a:rPr lang="en-IN" sz="2000" dirty="0"/>
              <a:t>As per the CERC IEGC Regulation 2023 (Principal Regulation), the generator is obligated to fulfil its obligations during hours where the schedule is available by procuring power from another source or market. This arrangement may lead to financial losses for the generator. </a:t>
            </a:r>
            <a:endParaRPr lang="en-IN" sz="2000" b="1" dirty="0">
              <a:highlight>
                <a:srgbClr val="FFFF00"/>
              </a:highlight>
            </a:endParaRPr>
          </a:p>
        </p:txBody>
      </p:sp>
      <p:sp>
        <p:nvSpPr>
          <p:cNvPr id="8" name="TextBox 22">
            <a:extLst>
              <a:ext uri="{FF2B5EF4-FFF2-40B4-BE49-F238E27FC236}">
                <a16:creationId xmlns:a16="http://schemas.microsoft.com/office/drawing/2014/main" id="{8027C515-1783-4229-A46A-9E9D7051C93E}"/>
              </a:ext>
            </a:extLst>
          </p:cNvPr>
          <p:cNvSpPr txBox="1"/>
          <p:nvPr/>
        </p:nvSpPr>
        <p:spPr>
          <a:xfrm>
            <a:off x="190687" y="5420321"/>
            <a:ext cx="11871051" cy="1015663"/>
          </a:xfrm>
          <a:prstGeom prst="rect">
            <a:avLst/>
          </a:prstGeom>
          <a:solidFill>
            <a:schemeClr val="accent1">
              <a:lumMod val="40000"/>
              <a:lumOff val="60000"/>
            </a:schemeClr>
          </a:solidFill>
        </p:spPr>
        <p:txBody>
          <a:bodyPr wrap="square" lIns="0" rIns="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spcBef>
                <a:spcPts val="1200"/>
              </a:spcBef>
            </a:pPr>
            <a:r>
              <a:rPr lang="en-IN" sz="2000" b="1" dirty="0"/>
              <a:t>Therefore, it is humbly submitted that if ensuring the maintenance of the Minimum Turn-Down Level (MTL) schedule by all beneficiaries throughout the day is not mandated, then the obligation for the generator to supply power during USD may not be enforced.</a:t>
            </a:r>
          </a:p>
        </p:txBody>
      </p:sp>
    </p:spTree>
    <p:extLst>
      <p:ext uri="{BB962C8B-B14F-4D97-AF65-F5344CB8AC3E}">
        <p14:creationId xmlns:p14="http://schemas.microsoft.com/office/powerpoint/2010/main" val="4212769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s the world ready for a 100 % renewable energy model?">
            <a:extLst>
              <a:ext uri="{FF2B5EF4-FFF2-40B4-BE49-F238E27FC236}">
                <a16:creationId xmlns:a16="http://schemas.microsoft.com/office/drawing/2014/main" id="{B1E5EAC9-BCBD-DAC7-2D2F-7D053A5CE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691" y="954344"/>
            <a:ext cx="10289458" cy="40179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8C8FAB-A273-C645-D7F1-900EAF895B82}"/>
              </a:ext>
            </a:extLst>
          </p:cNvPr>
          <p:cNvSpPr>
            <a:spLocks noGrp="1"/>
          </p:cNvSpPr>
          <p:nvPr>
            <p:ph type="title"/>
          </p:nvPr>
        </p:nvSpPr>
        <p:spPr>
          <a:xfrm>
            <a:off x="742720" y="4433683"/>
            <a:ext cx="10289458" cy="1143000"/>
          </a:xfrm>
        </p:spPr>
        <p:txBody>
          <a:bodyPr/>
          <a:lstStyle/>
          <a:p>
            <a:r>
              <a:rPr lang="en-IN" dirty="0"/>
              <a:t>Thank You</a:t>
            </a:r>
          </a:p>
        </p:txBody>
      </p:sp>
      <p:sp>
        <p:nvSpPr>
          <p:cNvPr id="4" name="Slide Number Placeholder 3">
            <a:extLst>
              <a:ext uri="{FF2B5EF4-FFF2-40B4-BE49-F238E27FC236}">
                <a16:creationId xmlns:a16="http://schemas.microsoft.com/office/drawing/2014/main" id="{1416AF9C-064A-B28E-3DDE-9636A231C8BA}"/>
              </a:ext>
            </a:extLst>
          </p:cNvPr>
          <p:cNvSpPr>
            <a:spLocks noGrp="1"/>
          </p:cNvSpPr>
          <p:nvPr>
            <p:ph type="sldNum" sz="quarter" idx="10"/>
          </p:nvPr>
        </p:nvSpPr>
        <p:spPr/>
        <p:txBody>
          <a:bodyPr/>
          <a:lstStyle/>
          <a:p>
            <a:pPr marL="0" marR="0" lvl="0" indent="0" algn="r" defTabSz="864748" rtl="0" eaLnBrk="1" fontAlgn="auto" latinLnBrk="0" hangingPunct="1">
              <a:lnSpc>
                <a:spcPct val="100000"/>
              </a:lnSpc>
              <a:spcBef>
                <a:spcPts val="0"/>
              </a:spcBef>
              <a:spcAft>
                <a:spcPts val="0"/>
              </a:spcAft>
              <a:buClrTx/>
              <a:buSzTx/>
              <a:buFontTx/>
              <a:buNone/>
              <a:tabLst/>
              <a:defRPr/>
            </a:pPr>
            <a:fld id="{671B62F2-1B1E-4BE2-8838-568BAB1617F5}" type="slidenum">
              <a:rPr kumimoji="0" lang="en-US" sz="1135" b="0" i="0" u="none" strike="noStrike" kern="1200" cap="none" spc="0" normalizeH="0" baseline="0" noProof="0" smtClean="0">
                <a:ln>
                  <a:noFill/>
                </a:ln>
                <a:solidFill>
                  <a:srgbClr val="0000FF"/>
                </a:solidFill>
                <a:effectLst/>
                <a:uLnTx/>
                <a:uFillTx/>
                <a:latin typeface="Arial" pitchFamily="34" charset="0"/>
                <a:ea typeface="+mn-ea"/>
                <a:cs typeface="Arial" pitchFamily="34" charset="0"/>
              </a:rPr>
              <a:pPr marL="0" marR="0" lvl="0" indent="0" algn="r" defTabSz="864748" rtl="0" eaLnBrk="1" fontAlgn="auto" latinLnBrk="0" hangingPunct="1">
                <a:lnSpc>
                  <a:spcPct val="100000"/>
                </a:lnSpc>
                <a:spcBef>
                  <a:spcPts val="0"/>
                </a:spcBef>
                <a:spcAft>
                  <a:spcPts val="0"/>
                </a:spcAft>
                <a:buClrTx/>
                <a:buSzTx/>
                <a:buFontTx/>
                <a:buNone/>
                <a:tabLst/>
                <a:defRPr/>
              </a:pPr>
              <a:t>5</a:t>
            </a:fld>
            <a:endParaRPr kumimoji="0" lang="en-US" sz="1135" b="0"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
        <p:nvSpPr>
          <p:cNvPr id="5" name="TextBox 4">
            <a:extLst>
              <a:ext uri="{FF2B5EF4-FFF2-40B4-BE49-F238E27FC236}">
                <a16:creationId xmlns:a16="http://schemas.microsoft.com/office/drawing/2014/main" id="{D058B080-9B50-4511-973C-4D31E2B53389}"/>
              </a:ext>
            </a:extLst>
          </p:cNvPr>
          <p:cNvSpPr txBox="1"/>
          <p:nvPr/>
        </p:nvSpPr>
        <p:spPr>
          <a:xfrm>
            <a:off x="840690" y="4972324"/>
            <a:ext cx="10289457" cy="969488"/>
          </a:xfrm>
          <a:prstGeom prst="rect">
            <a:avLst/>
          </a:prstGeom>
          <a:noFill/>
        </p:spPr>
        <p:txBody>
          <a:bodyPr wrap="square" lIns="45711" tIns="22856" rIns="45711" bIns="22856" rtlCol="0">
            <a:spAutoFit/>
          </a:bodyPr>
          <a:lstStyle/>
          <a:p>
            <a:pPr algn="ctr"/>
            <a:r>
              <a:rPr lang="en-IN" sz="6000" b="1" dirty="0">
                <a:solidFill>
                  <a:srgbClr val="002060"/>
                </a:solidFill>
                <a:latin typeface="Source Sans Pro"/>
                <a:cs typeface="Source Sans Pro"/>
              </a:rPr>
              <a:t>NLC INDIA LIMITED</a:t>
            </a:r>
          </a:p>
        </p:txBody>
      </p:sp>
    </p:spTree>
    <p:extLst>
      <p:ext uri="{BB962C8B-B14F-4D97-AF65-F5344CB8AC3E}">
        <p14:creationId xmlns:p14="http://schemas.microsoft.com/office/powerpoint/2010/main" val="69473512"/>
      </p:ext>
    </p:extLst>
  </p:cSld>
  <p:clrMapOvr>
    <a:masterClrMapping/>
  </p:clrMapOvr>
</p:sld>
</file>

<file path=ppt/theme/theme1.xml><?xml version="1.0" encoding="utf-8"?>
<a:theme xmlns:a="http://schemas.openxmlformats.org/drawingml/2006/main" name="1_Office Theme">
  <a:themeElements>
    <a:clrScheme name="NLC">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00A500"/>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91440" tIns="45720" rIns="91440" bIns="45720" anchor="t">
        <a:spAutoFit/>
      </a:bodyPr>
      <a:lstStyle>
        <a:defPPr algn="l">
          <a:lnSpc>
            <a:spcPct val="150000"/>
          </a:lnSpc>
          <a:buClr>
            <a:prstClr val="black"/>
          </a:buClr>
          <a:buSzPct val="100000"/>
          <a:defRPr kumimoji="0" b="1" i="0" u="none" strike="noStrike" kern="1200" cap="none" spc="0" normalizeH="0" baseline="0" noProof="0" dirty="0">
            <a:ln>
              <a:noFill/>
            </a:ln>
            <a:effectLst/>
            <a:uLnTx/>
            <a:uFillTx/>
            <a:latin typeface="Calibri (Body)"/>
            <a:cs typeface="Calibri"/>
            <a:sym typeface="Calibri"/>
          </a:defRPr>
        </a:defPPr>
      </a:lstStyle>
    </a:txDef>
  </a:objectDefaults>
  <a:extraClrSchemeLst/>
  <a:extLst>
    <a:ext uri="{05A4C25C-085E-4340-85A3-A5531E510DB2}">
      <thm15:themeFamily xmlns:thm15="http://schemas.microsoft.com/office/thememl/2012/main" name="NLC Investor Pres@IDFC" id="{E37B6D25-1D06-49F5-B625-B4509A9AD651}" vid="{77A5CFE5-B1BC-414F-A1C3-D7202E8C14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11134</TotalTime>
  <Words>642</Words>
  <Application>Microsoft Office PowerPoint</Application>
  <PresentationFormat>Widescreen</PresentationFormat>
  <Paragraphs>36</Paragraphs>
  <Slides>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vt:i4>
      </vt:variant>
    </vt:vector>
  </HeadingPairs>
  <TitlesOfParts>
    <vt:vector size="17" baseType="lpstr">
      <vt:lpstr>Arial</vt:lpstr>
      <vt:lpstr>Book Antiqua</vt:lpstr>
      <vt:lpstr>Calibri</vt:lpstr>
      <vt:lpstr>Calibri (Body)</vt:lpstr>
      <vt:lpstr>Courier New</vt:lpstr>
      <vt:lpstr>Monotype Corsiva</vt:lpstr>
      <vt:lpstr>Source Sans Pro</vt:lpstr>
      <vt:lpstr>Symbol</vt:lpstr>
      <vt:lpstr>Verdana</vt:lpstr>
      <vt:lpstr>Viner Hand ITC</vt:lpstr>
      <vt:lpstr>Wingdings</vt:lpstr>
      <vt:lpstr>1_Office Theme</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Jagannath Patro</cp:lastModifiedBy>
  <cp:revision>737</cp:revision>
  <cp:lastPrinted>2022-04-05T10:06:49Z</cp:lastPrinted>
  <dcterms:created xsi:type="dcterms:W3CDTF">2022-02-11T06:12:44Z</dcterms:created>
  <dcterms:modified xsi:type="dcterms:W3CDTF">2024-08-12T11:18:51Z</dcterms:modified>
</cp:coreProperties>
</file>