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91" r:id="rId2"/>
    <p:sldId id="2134807271" r:id="rId3"/>
    <p:sldId id="2134807267" r:id="rId4"/>
    <p:sldId id="2134807269" r:id="rId5"/>
    <p:sldId id="2134807284" r:id="rId6"/>
    <p:sldId id="2134807286" r:id="rId7"/>
    <p:sldId id="2134807272" r:id="rId8"/>
    <p:sldId id="2134807275" r:id="rId9"/>
    <p:sldId id="2134807270" r:id="rId10"/>
    <p:sldId id="2134807268" r:id="rId11"/>
    <p:sldId id="2134807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2B74B9-E563-04ED-A73F-939C32AC4F5A}" v="14" dt="2024-08-13T14:25:31.154"/>
    <p1510:client id="{6E91EF5E-DCFE-45BA-9D66-0D99B2EA1E6D}" v="583" dt="2024-08-13T14:44:59.714"/>
    <p1510:client id="{84E96E66-1AAF-4A1F-9A2F-01E8ED22697B}" v="4" dt="2024-08-13T10:30:38.857"/>
    <p1510:client id="{9DD40964-C4CB-4AA3-8B17-F569A69F420A}" v="422" dt="2024-08-13T11:34:54.175"/>
    <p1510:client id="{A8E4A9EC-F65E-48D3-8D1D-FA302D171560}" v="44" dt="2024-08-13T16:38:32.662"/>
    <p1510:client id="{B42A688D-E3F0-4823-9C72-8B31E1AB5ED2}" v="65" dt="2024-08-13T05:32:29.232"/>
    <p1510:client id="{BEF0C170-A435-55E1-727D-E24492DA768A}" v="38" dt="2024-08-13T07:45:09.622"/>
    <p1510:client id="{E827B63C-AB02-0473-33A7-A9FAA0DE770F}" v="8" dt="2024-08-13T07:39:40.707"/>
    <p1510:client id="{F4094F44-77AA-C323-E9FD-5505044BA868}" v="2442" dt="2024-08-13T16:32:24.034"/>
    <p1510:client id="{F9EBC253-636E-15AC-C7A7-42251D86F601}" v="752" dt="2024-08-13T11:22:09.9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JESH JAIN" userId="50c29566-3814-45b0-8533-78c8aa0a3984" providerId="ADAL" clId="{6E91EF5E-DCFE-45BA-9D66-0D99B2EA1E6D}"/>
    <pc:docChg chg="custSel modSld sldOrd">
      <pc:chgData name="RAJESH JAIN" userId="50c29566-3814-45b0-8533-78c8aa0a3984" providerId="ADAL" clId="{6E91EF5E-DCFE-45BA-9D66-0D99B2EA1E6D}" dt="2024-08-13T16:42:56.585" v="945" actId="20577"/>
      <pc:docMkLst>
        <pc:docMk/>
      </pc:docMkLst>
      <pc:sldChg chg="modSp mod">
        <pc:chgData name="RAJESH JAIN" userId="50c29566-3814-45b0-8533-78c8aa0a3984" providerId="ADAL" clId="{6E91EF5E-DCFE-45BA-9D66-0D99B2EA1E6D}" dt="2024-08-13T16:41:36.385" v="894" actId="20577"/>
        <pc:sldMkLst>
          <pc:docMk/>
          <pc:sldMk cId="2304774300" sldId="2134807267"/>
        </pc:sldMkLst>
        <pc:spChg chg="mod">
          <ac:chgData name="RAJESH JAIN" userId="50c29566-3814-45b0-8533-78c8aa0a3984" providerId="ADAL" clId="{6E91EF5E-DCFE-45BA-9D66-0D99B2EA1E6D}" dt="2024-08-13T16:41:36.385" v="894" actId="20577"/>
          <ac:spMkLst>
            <pc:docMk/>
            <pc:sldMk cId="2304774300" sldId="2134807267"/>
            <ac:spMk id="3" creationId="{A5B2F5CB-468C-1ADE-6D5A-22998278D78B}"/>
          </ac:spMkLst>
        </pc:spChg>
      </pc:sldChg>
      <pc:sldChg chg="modSp mod">
        <pc:chgData name="RAJESH JAIN" userId="50c29566-3814-45b0-8533-78c8aa0a3984" providerId="ADAL" clId="{6E91EF5E-DCFE-45BA-9D66-0D99B2EA1E6D}" dt="2024-08-13T16:42:56.585" v="945" actId="20577"/>
        <pc:sldMkLst>
          <pc:docMk/>
          <pc:sldMk cId="1589574339" sldId="2134807269"/>
        </pc:sldMkLst>
        <pc:spChg chg="mod">
          <ac:chgData name="RAJESH JAIN" userId="50c29566-3814-45b0-8533-78c8aa0a3984" providerId="ADAL" clId="{6E91EF5E-DCFE-45BA-9D66-0D99B2EA1E6D}" dt="2024-08-13T16:42:56.585" v="945" actId="20577"/>
          <ac:spMkLst>
            <pc:docMk/>
            <pc:sldMk cId="1589574339" sldId="2134807269"/>
            <ac:spMk id="3" creationId="{6BFA9E95-7BCB-379F-6D86-B663B082E0CE}"/>
          </ac:spMkLst>
        </pc:spChg>
        <pc:spChg chg="mod">
          <ac:chgData name="RAJESH JAIN" userId="50c29566-3814-45b0-8533-78c8aa0a3984" providerId="ADAL" clId="{6E91EF5E-DCFE-45BA-9D66-0D99B2EA1E6D}" dt="2024-08-13T14:49:33.841" v="783" actId="1076"/>
          <ac:spMkLst>
            <pc:docMk/>
            <pc:sldMk cId="1589574339" sldId="2134807269"/>
            <ac:spMk id="4" creationId="{F7D0D3FC-AB01-79D6-9E9B-902D334EF7F3}"/>
          </ac:spMkLst>
        </pc:spChg>
      </pc:sldChg>
      <pc:sldChg chg="modSp mod">
        <pc:chgData name="RAJESH JAIN" userId="50c29566-3814-45b0-8533-78c8aa0a3984" providerId="ADAL" clId="{6E91EF5E-DCFE-45BA-9D66-0D99B2EA1E6D}" dt="2024-08-13T14:36:31.936" v="466" actId="20577"/>
        <pc:sldMkLst>
          <pc:docMk/>
          <pc:sldMk cId="1573608578" sldId="2134807271"/>
        </pc:sldMkLst>
        <pc:spChg chg="mod">
          <ac:chgData name="RAJESH JAIN" userId="50c29566-3814-45b0-8533-78c8aa0a3984" providerId="ADAL" clId="{6E91EF5E-DCFE-45BA-9D66-0D99B2EA1E6D}" dt="2024-08-13T14:36:31.936" v="466" actId="20577"/>
          <ac:spMkLst>
            <pc:docMk/>
            <pc:sldMk cId="1573608578" sldId="2134807271"/>
            <ac:spMk id="3" creationId="{7B49EBFF-A23D-E6A7-40BE-1F2FC1A7AED6}"/>
          </ac:spMkLst>
        </pc:spChg>
        <pc:spChg chg="mod">
          <ac:chgData name="RAJESH JAIN" userId="50c29566-3814-45b0-8533-78c8aa0a3984" providerId="ADAL" clId="{6E91EF5E-DCFE-45BA-9D66-0D99B2EA1E6D}" dt="2024-08-13T14:35:28.755" v="422" actId="113"/>
          <ac:spMkLst>
            <pc:docMk/>
            <pc:sldMk cId="1573608578" sldId="2134807271"/>
            <ac:spMk id="4" creationId="{3E7E023A-7A01-E95A-6414-5989D820D011}"/>
          </ac:spMkLst>
        </pc:spChg>
      </pc:sldChg>
      <pc:sldChg chg="modSp mod ord">
        <pc:chgData name="RAJESH JAIN" userId="50c29566-3814-45b0-8533-78c8aa0a3984" providerId="ADAL" clId="{6E91EF5E-DCFE-45BA-9D66-0D99B2EA1E6D}" dt="2024-08-13T14:14:46.649" v="133"/>
        <pc:sldMkLst>
          <pc:docMk/>
          <pc:sldMk cId="655361545" sldId="2134807272"/>
        </pc:sldMkLst>
        <pc:spChg chg="mod">
          <ac:chgData name="RAJESH JAIN" userId="50c29566-3814-45b0-8533-78c8aa0a3984" providerId="ADAL" clId="{6E91EF5E-DCFE-45BA-9D66-0D99B2EA1E6D}" dt="2024-08-13T14:13:57.785" v="131" actId="1076"/>
          <ac:spMkLst>
            <pc:docMk/>
            <pc:sldMk cId="655361545" sldId="2134807272"/>
            <ac:spMk id="3" creationId="{3E100A98-7A77-A8BB-E532-67EDDD68A1E7}"/>
          </ac:spMkLst>
        </pc:spChg>
        <pc:spChg chg="mod">
          <ac:chgData name="RAJESH JAIN" userId="50c29566-3814-45b0-8533-78c8aa0a3984" providerId="ADAL" clId="{6E91EF5E-DCFE-45BA-9D66-0D99B2EA1E6D}" dt="2024-08-13T14:13:50.801" v="130" actId="1076"/>
          <ac:spMkLst>
            <pc:docMk/>
            <pc:sldMk cId="655361545" sldId="2134807272"/>
            <ac:spMk id="4" creationId="{1736496D-4C5E-0678-631D-3002F82324BB}"/>
          </ac:spMkLst>
        </pc:spChg>
      </pc:sldChg>
    </pc:docChg>
  </pc:docChgLst>
  <pc:docChgLst>
    <pc:chgData name="Prabhakar Singh" userId="S::prabhakarsingh@ntpc.co.in::1f443d2f-4970-494c-8b8a-b5b46cbc7f94" providerId="AD" clId="Web-{F4094F44-77AA-C323-E9FD-5505044BA868}"/>
    <pc:docChg chg="modSld">
      <pc:chgData name="Prabhakar Singh" userId="S::prabhakarsingh@ntpc.co.in::1f443d2f-4970-494c-8b8a-b5b46cbc7f94" providerId="AD" clId="Web-{F4094F44-77AA-C323-E9FD-5505044BA868}" dt="2024-08-13T16:32:24.034" v="2415" actId="20577"/>
      <pc:docMkLst>
        <pc:docMk/>
      </pc:docMkLst>
      <pc:sldChg chg="modSp">
        <pc:chgData name="Prabhakar Singh" userId="S::prabhakarsingh@ntpc.co.in::1f443d2f-4970-494c-8b8a-b5b46cbc7f94" providerId="AD" clId="Web-{F4094F44-77AA-C323-E9FD-5505044BA868}" dt="2024-08-13T15:30:46.134" v="646" actId="20577"/>
        <pc:sldMkLst>
          <pc:docMk/>
          <pc:sldMk cId="2304774300" sldId="2134807267"/>
        </pc:sldMkLst>
        <pc:spChg chg="mod">
          <ac:chgData name="Prabhakar Singh" userId="S::prabhakarsingh@ntpc.co.in::1f443d2f-4970-494c-8b8a-b5b46cbc7f94" providerId="AD" clId="Web-{F4094F44-77AA-C323-E9FD-5505044BA868}" dt="2024-08-13T15:30:46.134" v="646" actId="20577"/>
          <ac:spMkLst>
            <pc:docMk/>
            <pc:sldMk cId="2304774300" sldId="2134807267"/>
            <ac:spMk id="3" creationId="{A5B2F5CB-468C-1ADE-6D5A-22998278D78B}"/>
          </ac:spMkLst>
        </pc:spChg>
        <pc:spChg chg="mod">
          <ac:chgData name="Prabhakar Singh" userId="S::prabhakarsingh@ntpc.co.in::1f443d2f-4970-494c-8b8a-b5b46cbc7f94" providerId="AD" clId="Web-{F4094F44-77AA-C323-E9FD-5505044BA868}" dt="2024-08-13T15:27:36.131" v="586" actId="1076"/>
          <ac:spMkLst>
            <pc:docMk/>
            <pc:sldMk cId="2304774300" sldId="2134807267"/>
            <ac:spMk id="4" creationId="{C9824280-7D64-0953-8FC6-0F7AA7899A52}"/>
          </ac:spMkLst>
        </pc:spChg>
      </pc:sldChg>
      <pc:sldChg chg="modSp">
        <pc:chgData name="Prabhakar Singh" userId="S::prabhakarsingh@ntpc.co.in::1f443d2f-4970-494c-8b8a-b5b46cbc7f94" providerId="AD" clId="Web-{F4094F44-77AA-C323-E9FD-5505044BA868}" dt="2024-08-13T15:47:37.123" v="1181" actId="1076"/>
        <pc:sldMkLst>
          <pc:docMk/>
          <pc:sldMk cId="1589574339" sldId="2134807269"/>
        </pc:sldMkLst>
        <pc:spChg chg="mod">
          <ac:chgData name="Prabhakar Singh" userId="S::prabhakarsingh@ntpc.co.in::1f443d2f-4970-494c-8b8a-b5b46cbc7f94" providerId="AD" clId="Web-{F4094F44-77AA-C323-E9FD-5505044BA868}" dt="2024-08-13T15:47:32.388" v="1179" actId="20577"/>
          <ac:spMkLst>
            <pc:docMk/>
            <pc:sldMk cId="1589574339" sldId="2134807269"/>
            <ac:spMk id="3" creationId="{6BFA9E95-7BCB-379F-6D86-B663B082E0CE}"/>
          </ac:spMkLst>
        </pc:spChg>
        <pc:spChg chg="mod">
          <ac:chgData name="Prabhakar Singh" userId="S::prabhakarsingh@ntpc.co.in::1f443d2f-4970-494c-8b8a-b5b46cbc7f94" providerId="AD" clId="Web-{F4094F44-77AA-C323-E9FD-5505044BA868}" dt="2024-08-13T15:47:37.123" v="1181" actId="1076"/>
          <ac:spMkLst>
            <pc:docMk/>
            <pc:sldMk cId="1589574339" sldId="2134807269"/>
            <ac:spMk id="4" creationId="{F7D0D3FC-AB01-79D6-9E9B-902D334EF7F3}"/>
          </ac:spMkLst>
        </pc:spChg>
      </pc:sldChg>
      <pc:sldChg chg="modSp">
        <pc:chgData name="Prabhakar Singh" userId="S::prabhakarsingh@ntpc.co.in::1f443d2f-4970-494c-8b8a-b5b46cbc7f94" providerId="AD" clId="Web-{F4094F44-77AA-C323-E9FD-5505044BA868}" dt="2024-08-13T16:15:37.046" v="1568" actId="1076"/>
        <pc:sldMkLst>
          <pc:docMk/>
          <pc:sldMk cId="4250309763" sldId="2134807270"/>
        </pc:sldMkLst>
        <pc:spChg chg="mod">
          <ac:chgData name="Prabhakar Singh" userId="S::prabhakarsingh@ntpc.co.in::1f443d2f-4970-494c-8b8a-b5b46cbc7f94" providerId="AD" clId="Web-{F4094F44-77AA-C323-E9FD-5505044BA868}" dt="2024-08-13T16:15:35.983" v="1567" actId="20577"/>
          <ac:spMkLst>
            <pc:docMk/>
            <pc:sldMk cId="4250309763" sldId="2134807270"/>
            <ac:spMk id="3" creationId="{EABADCC3-4F96-C071-DF27-855C197C9C8D}"/>
          </ac:spMkLst>
        </pc:spChg>
        <pc:spChg chg="mod">
          <ac:chgData name="Prabhakar Singh" userId="S::prabhakarsingh@ntpc.co.in::1f443d2f-4970-494c-8b8a-b5b46cbc7f94" providerId="AD" clId="Web-{F4094F44-77AA-C323-E9FD-5505044BA868}" dt="2024-08-13T16:15:37.046" v="1568" actId="1076"/>
          <ac:spMkLst>
            <pc:docMk/>
            <pc:sldMk cId="4250309763" sldId="2134807270"/>
            <ac:spMk id="4" creationId="{84D1E3D6-013B-883B-55DB-C61E597F8984}"/>
          </ac:spMkLst>
        </pc:spChg>
      </pc:sldChg>
      <pc:sldChg chg="modSp">
        <pc:chgData name="Prabhakar Singh" userId="S::prabhakarsingh@ntpc.co.in::1f443d2f-4970-494c-8b8a-b5b46cbc7f94" providerId="AD" clId="Web-{F4094F44-77AA-C323-E9FD-5505044BA868}" dt="2024-08-13T15:36:14.203" v="743" actId="20577"/>
        <pc:sldMkLst>
          <pc:docMk/>
          <pc:sldMk cId="1573608578" sldId="2134807271"/>
        </pc:sldMkLst>
        <pc:spChg chg="mod">
          <ac:chgData name="Prabhakar Singh" userId="S::prabhakarsingh@ntpc.co.in::1f443d2f-4970-494c-8b8a-b5b46cbc7f94" providerId="AD" clId="Web-{F4094F44-77AA-C323-E9FD-5505044BA868}" dt="2024-08-13T15:35:44.812" v="733" actId="20577"/>
          <ac:spMkLst>
            <pc:docMk/>
            <pc:sldMk cId="1573608578" sldId="2134807271"/>
            <ac:spMk id="3" creationId="{7B49EBFF-A23D-E6A7-40BE-1F2FC1A7AED6}"/>
          </ac:spMkLst>
        </pc:spChg>
        <pc:spChg chg="mod">
          <ac:chgData name="Prabhakar Singh" userId="S::prabhakarsingh@ntpc.co.in::1f443d2f-4970-494c-8b8a-b5b46cbc7f94" providerId="AD" clId="Web-{F4094F44-77AA-C323-E9FD-5505044BA868}" dt="2024-08-13T15:36:14.203" v="743" actId="20577"/>
          <ac:spMkLst>
            <pc:docMk/>
            <pc:sldMk cId="1573608578" sldId="2134807271"/>
            <ac:spMk id="4" creationId="{3E7E023A-7A01-E95A-6414-5989D820D011}"/>
          </ac:spMkLst>
        </pc:spChg>
      </pc:sldChg>
      <pc:sldChg chg="modSp">
        <pc:chgData name="Prabhakar Singh" userId="S::prabhakarsingh@ntpc.co.in::1f443d2f-4970-494c-8b8a-b5b46cbc7f94" providerId="AD" clId="Web-{F4094F44-77AA-C323-E9FD-5505044BA868}" dt="2024-08-13T15:53:37.958" v="1184" actId="20577"/>
        <pc:sldMkLst>
          <pc:docMk/>
          <pc:sldMk cId="655361545" sldId="2134807272"/>
        </pc:sldMkLst>
        <pc:spChg chg="mod">
          <ac:chgData name="Prabhakar Singh" userId="S::prabhakarsingh@ntpc.co.in::1f443d2f-4970-494c-8b8a-b5b46cbc7f94" providerId="AD" clId="Web-{F4094F44-77AA-C323-E9FD-5505044BA868}" dt="2024-08-13T15:53:37.958" v="1184" actId="20577"/>
          <ac:spMkLst>
            <pc:docMk/>
            <pc:sldMk cId="655361545" sldId="2134807272"/>
            <ac:spMk id="3" creationId="{3E100A98-7A77-A8BB-E532-67EDDD68A1E7}"/>
          </ac:spMkLst>
        </pc:spChg>
      </pc:sldChg>
      <pc:sldChg chg="modSp">
        <pc:chgData name="Prabhakar Singh" userId="S::prabhakarsingh@ntpc.co.in::1f443d2f-4970-494c-8b8a-b5b46cbc7f94" providerId="AD" clId="Web-{F4094F44-77AA-C323-E9FD-5505044BA868}" dt="2024-08-13T16:32:24.034" v="2415" actId="20577"/>
        <pc:sldMkLst>
          <pc:docMk/>
          <pc:sldMk cId="3083164707" sldId="2134807284"/>
        </pc:sldMkLst>
        <pc:spChg chg="mod">
          <ac:chgData name="Prabhakar Singh" userId="S::prabhakarsingh@ntpc.co.in::1f443d2f-4970-494c-8b8a-b5b46cbc7f94" providerId="AD" clId="Web-{F4094F44-77AA-C323-E9FD-5505044BA868}" dt="2024-08-13T16:32:24.034" v="2415" actId="20577"/>
          <ac:spMkLst>
            <pc:docMk/>
            <pc:sldMk cId="3083164707" sldId="2134807284"/>
            <ac:spMk id="3" creationId="{A838365A-8F38-FCE6-D971-BAF91849A970}"/>
          </ac:spMkLst>
        </pc:spChg>
      </pc:sldChg>
      <pc:sldChg chg="modSp">
        <pc:chgData name="Prabhakar Singh" userId="S::prabhakarsingh@ntpc.co.in::1f443d2f-4970-494c-8b8a-b5b46cbc7f94" providerId="AD" clId="Web-{F4094F44-77AA-C323-E9FD-5505044BA868}" dt="2024-08-13T16:17:15.001" v="1575" actId="20577"/>
        <pc:sldMkLst>
          <pc:docMk/>
          <pc:sldMk cId="2759669495" sldId="2134807286"/>
        </pc:sldMkLst>
        <pc:spChg chg="mod">
          <ac:chgData name="Prabhakar Singh" userId="S::prabhakarsingh@ntpc.co.in::1f443d2f-4970-494c-8b8a-b5b46cbc7f94" providerId="AD" clId="Web-{F4094F44-77AA-C323-E9FD-5505044BA868}" dt="2024-08-13T16:17:15.001" v="1575" actId="20577"/>
          <ac:spMkLst>
            <pc:docMk/>
            <pc:sldMk cId="2759669495" sldId="2134807286"/>
            <ac:spMk id="3" creationId="{F3EF2212-9F5A-57BA-9FAD-FCBA8742705E}"/>
          </ac:spMkLst>
        </pc:spChg>
      </pc:sldChg>
    </pc:docChg>
  </pc:docChgLst>
  <pc:docChgLst>
    <pc:chgData name="Prabhakar Singh" userId="1f443d2f-4970-494c-8b8a-b5b46cbc7f94" providerId="ADAL" clId="{A8E4A9EC-F65E-48D3-8D1D-FA302D171560}"/>
    <pc:docChg chg="modSld sldOrd">
      <pc:chgData name="Prabhakar Singh" userId="1f443d2f-4970-494c-8b8a-b5b46cbc7f94" providerId="ADAL" clId="{A8E4A9EC-F65E-48D3-8D1D-FA302D171560}" dt="2024-08-13T16:38:32.662" v="48"/>
      <pc:docMkLst>
        <pc:docMk/>
      </pc:docMkLst>
      <pc:sldChg chg="ord">
        <pc:chgData name="Prabhakar Singh" userId="1f443d2f-4970-494c-8b8a-b5b46cbc7f94" providerId="ADAL" clId="{A8E4A9EC-F65E-48D3-8D1D-FA302D171560}" dt="2024-08-13T16:36:30.867" v="39"/>
        <pc:sldMkLst>
          <pc:docMk/>
          <pc:sldMk cId="1573608578" sldId="2134807271"/>
        </pc:sldMkLst>
      </pc:sldChg>
      <pc:sldChg chg="ord">
        <pc:chgData name="Prabhakar Singh" userId="1f443d2f-4970-494c-8b8a-b5b46cbc7f94" providerId="ADAL" clId="{A8E4A9EC-F65E-48D3-8D1D-FA302D171560}" dt="2024-08-13T16:38:32.662" v="48"/>
        <pc:sldMkLst>
          <pc:docMk/>
          <pc:sldMk cId="655361545" sldId="2134807272"/>
        </pc:sldMkLst>
      </pc:sldChg>
      <pc:sldChg chg="modSp mod">
        <pc:chgData name="Prabhakar Singh" userId="1f443d2f-4970-494c-8b8a-b5b46cbc7f94" providerId="ADAL" clId="{A8E4A9EC-F65E-48D3-8D1D-FA302D171560}" dt="2024-08-13T16:37:41.410" v="40" actId="1076"/>
        <pc:sldMkLst>
          <pc:docMk/>
          <pc:sldMk cId="2759669495" sldId="2134807286"/>
        </pc:sldMkLst>
        <pc:spChg chg="mod">
          <ac:chgData name="Prabhakar Singh" userId="1f443d2f-4970-494c-8b8a-b5b46cbc7f94" providerId="ADAL" clId="{A8E4A9EC-F65E-48D3-8D1D-FA302D171560}" dt="2024-08-13T16:35:38.329" v="37" actId="6549"/>
          <ac:spMkLst>
            <pc:docMk/>
            <pc:sldMk cId="2759669495" sldId="2134807286"/>
            <ac:spMk id="3" creationId="{F3EF2212-9F5A-57BA-9FAD-FCBA8742705E}"/>
          </ac:spMkLst>
        </pc:spChg>
        <pc:spChg chg="mod">
          <ac:chgData name="Prabhakar Singh" userId="1f443d2f-4970-494c-8b8a-b5b46cbc7f94" providerId="ADAL" clId="{A8E4A9EC-F65E-48D3-8D1D-FA302D171560}" dt="2024-08-13T16:37:41.410" v="40" actId="1076"/>
          <ac:spMkLst>
            <pc:docMk/>
            <pc:sldMk cId="2759669495" sldId="2134807286"/>
            <ac:spMk id="5" creationId="{FDA623B9-4948-7674-B730-A9FBF2F6DEEF}"/>
          </ac:spMkLst>
        </pc:spChg>
      </pc:sldChg>
    </pc:docChg>
  </pc:docChgLst>
  <pc:docChgLst>
    <pc:chgData name="Prabhakar Singh" userId="S::prabhakarsingh@ntpc.co.in::1f443d2f-4970-494c-8b8a-b5b46cbc7f94" providerId="AD" clId="Web-{1F2B74B9-E563-04ED-A73F-939C32AC4F5A}"/>
    <pc:docChg chg="addSld delSld modSld">
      <pc:chgData name="Prabhakar Singh" userId="S::prabhakarsingh@ntpc.co.in::1f443d2f-4970-494c-8b8a-b5b46cbc7f94" providerId="AD" clId="Web-{1F2B74B9-E563-04ED-A73F-939C32AC4F5A}" dt="2024-08-13T14:25:31.154" v="14"/>
      <pc:docMkLst>
        <pc:docMk/>
      </pc:docMkLst>
      <pc:sldChg chg="modSp">
        <pc:chgData name="Prabhakar Singh" userId="S::prabhakarsingh@ntpc.co.in::1f443d2f-4970-494c-8b8a-b5b46cbc7f94" providerId="AD" clId="Web-{1F2B74B9-E563-04ED-A73F-939C32AC4F5A}" dt="2024-08-13T14:25:29.294" v="13" actId="20577"/>
        <pc:sldMkLst>
          <pc:docMk/>
          <pc:sldMk cId="2304774300" sldId="2134807267"/>
        </pc:sldMkLst>
        <pc:spChg chg="mod">
          <ac:chgData name="Prabhakar Singh" userId="S::prabhakarsingh@ntpc.co.in::1f443d2f-4970-494c-8b8a-b5b46cbc7f94" providerId="AD" clId="Web-{1F2B74B9-E563-04ED-A73F-939C32AC4F5A}" dt="2024-08-13T14:25:29.294" v="13" actId="20577"/>
          <ac:spMkLst>
            <pc:docMk/>
            <pc:sldMk cId="2304774300" sldId="2134807267"/>
            <ac:spMk id="3" creationId="{A5B2F5CB-468C-1ADE-6D5A-22998278D78B}"/>
          </ac:spMkLst>
        </pc:spChg>
      </pc:sldChg>
      <pc:sldChg chg="new del">
        <pc:chgData name="Prabhakar Singh" userId="S::prabhakarsingh@ntpc.co.in::1f443d2f-4970-494c-8b8a-b5b46cbc7f94" providerId="AD" clId="Web-{1F2B74B9-E563-04ED-A73F-939C32AC4F5A}" dt="2024-08-13T14:25:31.154" v="14"/>
        <pc:sldMkLst>
          <pc:docMk/>
          <pc:sldMk cId="433945274" sldId="2134807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53F5-740D-F0A1-C6BA-B52FB3D644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677FF2D-088C-2770-1221-1FB8EC67F3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60ACE79-51EC-4FBB-07E8-68F85E6D3751}"/>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F828FBC3-C90B-884A-EE38-EA88BFEE36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26B368-9CC9-B22C-71F9-956B0F61BF3F}"/>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097475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A11CB-5A64-FB2F-EE6B-26245DB1474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3F321BE-3BBC-2BB3-C96F-8EAA9A416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D71BD71-104D-828C-2E1B-DE8B8388A258}"/>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522DDA6A-0E26-F33B-2BD3-06127899B4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07037C8-6E4B-F6FB-2B47-BFB820A420E9}"/>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220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DAA845-4784-BF5F-A163-43A0F57D06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44305B-2BC8-3EC9-CBAF-EE62C1544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D2FE9BF-823C-2654-1ADD-EB9FAB4654BE}"/>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5E316FF9-F511-8E15-5782-36587018FE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B97E4F-3836-112B-3626-6BED88A2658C}"/>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746165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FC66-5E32-4065-B6A5-FFBF773E9AEA}"/>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E8BE5E85-A111-410D-B16F-7811E8E0C3AF}"/>
              </a:ext>
            </a:extLst>
          </p:cNvPr>
          <p:cNvSpPr>
            <a:spLocks noGrp="1"/>
          </p:cNvSpPr>
          <p:nvPr>
            <p:ph type="sldNum" sz="quarter" idx="10"/>
          </p:nvPr>
        </p:nvSpPr>
        <p:spPr/>
        <p:txBody>
          <a:bodyPr/>
          <a:lstStyle/>
          <a:p>
            <a:fld id="{19B51A1E-902D-48AF-9020-955120F399B6}" type="slidenum">
              <a:rPr lang="en-US" smtClean="0"/>
              <a:pPr/>
              <a:t>‹#›</a:t>
            </a:fld>
            <a:endParaRPr lang="en-US"/>
          </a:p>
        </p:txBody>
      </p:sp>
      <p:sp>
        <p:nvSpPr>
          <p:cNvPr id="4" name="Rectangle 3">
            <a:extLst>
              <a:ext uri="{FF2B5EF4-FFF2-40B4-BE49-F238E27FC236}">
                <a16:creationId xmlns:a16="http://schemas.microsoft.com/office/drawing/2014/main" id="{A4313125-ED25-48FF-B164-B441AEC20327}"/>
              </a:ext>
            </a:extLst>
          </p:cNvPr>
          <p:cNvSpPr/>
          <p:nvPr userDrawn="1"/>
        </p:nvSpPr>
        <p:spPr>
          <a:xfrm>
            <a:off x="-600" y="0"/>
            <a:ext cx="121932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6515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and content layout option 1">
    <p:spTree>
      <p:nvGrpSpPr>
        <p:cNvPr id="1" name=""/>
        <p:cNvGrpSpPr/>
        <p:nvPr/>
      </p:nvGrpSpPr>
      <p:grpSpPr>
        <a:xfrm>
          <a:off x="0" y="0"/>
          <a:ext cx="0" cy="0"/>
          <a:chOff x="0" y="0"/>
          <a:chExt cx="0" cy="0"/>
        </a:xfrm>
      </p:grpSpPr>
      <p:sp>
        <p:nvSpPr>
          <p:cNvPr id="27" name="Title 1"/>
          <p:cNvSpPr txBox="1">
            <a:spLocks/>
          </p:cNvSpPr>
          <p:nvPr userDrawn="1"/>
        </p:nvSpPr>
        <p:spPr>
          <a:xfrm>
            <a:off x="1371600" y="264722"/>
            <a:ext cx="10515600" cy="603958"/>
          </a:xfrm>
          <a:prstGeom prst="rect">
            <a:avLst/>
          </a:prstGeom>
        </p:spPr>
        <p:txBody>
          <a:bodyPr anchor="ctr"/>
          <a:lstStyle>
            <a:lvl1pPr algn="ctr" defTabSz="914400" rtl="0" eaLnBrk="1" latinLnBrk="0" hangingPunct="1">
              <a:lnSpc>
                <a:spcPct val="90000"/>
              </a:lnSpc>
              <a:spcBef>
                <a:spcPct val="0"/>
              </a:spcBef>
              <a:buNone/>
              <a:defRPr sz="3200" b="0" i="0" kern="1200">
                <a:solidFill>
                  <a:schemeClr val="bg1">
                    <a:lumMod val="50000"/>
                  </a:schemeClr>
                </a:solidFill>
                <a:latin typeface="Calibri" pitchFamily="34" charset="0"/>
                <a:ea typeface="Roboto Thin" charset="0"/>
                <a:cs typeface="Calibri" pitchFamily="34" charset="0"/>
              </a:defRPr>
            </a:lvl1pPr>
          </a:lstStyle>
          <a:p>
            <a:endParaRPr lang="en-US" sz="3600" b="1"/>
          </a:p>
        </p:txBody>
      </p:sp>
      <p:sp>
        <p:nvSpPr>
          <p:cNvPr id="29" name="Title 1"/>
          <p:cNvSpPr txBox="1">
            <a:spLocks/>
          </p:cNvSpPr>
          <p:nvPr userDrawn="1"/>
        </p:nvSpPr>
        <p:spPr>
          <a:xfrm>
            <a:off x="886067" y="264721"/>
            <a:ext cx="10515600" cy="603958"/>
          </a:xfrm>
          <a:prstGeom prst="rect">
            <a:avLst/>
          </a:prstGeom>
        </p:spPr>
        <p:txBody>
          <a:bodyPr anchor="ctr"/>
          <a:lstStyle>
            <a:lvl1pPr algn="ctr" defTabSz="914400" rtl="0" eaLnBrk="1" latinLnBrk="0" hangingPunct="1">
              <a:lnSpc>
                <a:spcPct val="90000"/>
              </a:lnSpc>
              <a:spcBef>
                <a:spcPct val="0"/>
              </a:spcBef>
              <a:buNone/>
              <a:defRPr sz="3600" b="1" i="0" kern="1200">
                <a:solidFill>
                  <a:schemeClr val="bg1">
                    <a:lumMod val="50000"/>
                  </a:schemeClr>
                </a:solidFill>
                <a:latin typeface="Calibri" pitchFamily="34" charset="0"/>
                <a:ea typeface="Roboto Thin" charset="0"/>
                <a:cs typeface="Calibri" pitchFamily="34" charset="0"/>
              </a:defRPr>
            </a:lvl1pPr>
          </a:lstStyle>
          <a:p>
            <a:r>
              <a:rPr lang="en-US">
                <a:solidFill>
                  <a:schemeClr val="bg1"/>
                </a:solidFill>
              </a:rPr>
              <a:t>Click to edit Master title style</a:t>
            </a:r>
          </a:p>
        </p:txBody>
      </p:sp>
      <p:sp>
        <p:nvSpPr>
          <p:cNvPr id="30" name="Rectangle 143"/>
          <p:cNvSpPr/>
          <p:nvPr userDrawn="1"/>
        </p:nvSpPr>
        <p:spPr>
          <a:xfrm rot="16200000">
            <a:off x="-147638" y="625474"/>
            <a:ext cx="779463" cy="65088"/>
          </a:xfrm>
          <a:prstGeom prst="rect">
            <a:avLst/>
          </a:prstGeom>
          <a:solidFill>
            <a:srgbClr val="92D050"/>
          </a:solidFill>
          <a:ln w="12700" cap="flat" cmpd="sng" algn="ctr">
            <a:noFill/>
            <a:prstDash val="solid"/>
            <a:miter lim="800000"/>
          </a:ln>
          <a:effectLst/>
        </p:spPr>
        <p:txBody>
          <a:bodyPr lIns="79503" tIns="39750" rIns="79503" bIns="39750" anchor="ctr"/>
          <a:lstStyle/>
          <a:p>
            <a:pPr marL="0" marR="0" lvl="0" indent="0" algn="ctr" defTabSz="716421"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a:ln>
                <a:noFill/>
              </a:ln>
              <a:solidFill>
                <a:prstClr val="white"/>
              </a:solidFill>
              <a:effectLst/>
              <a:uLnTx/>
              <a:uFillTx/>
              <a:latin typeface="Calibri Light"/>
              <a:ea typeface="+mn-ea"/>
              <a:cs typeface="+mn-cs"/>
            </a:endParaRPr>
          </a:p>
        </p:txBody>
      </p:sp>
      <p:sp>
        <p:nvSpPr>
          <p:cNvPr id="31" name="Rectangle 144"/>
          <p:cNvSpPr/>
          <p:nvPr userDrawn="1"/>
        </p:nvSpPr>
        <p:spPr>
          <a:xfrm rot="16200000">
            <a:off x="-503237" y="612775"/>
            <a:ext cx="1189038" cy="90487"/>
          </a:xfrm>
          <a:prstGeom prst="rect">
            <a:avLst/>
          </a:prstGeom>
          <a:solidFill>
            <a:srgbClr val="0067AC"/>
          </a:solidFill>
          <a:ln w="6350" cap="flat" cmpd="sng" algn="ctr">
            <a:noFill/>
            <a:prstDash val="solid"/>
            <a:miter lim="800000"/>
          </a:ln>
          <a:effectLst/>
        </p:spPr>
        <p:txBody>
          <a:bodyPr anchor="ctr"/>
          <a:lstStyle/>
          <a:p>
            <a:pPr marL="0" marR="0" lvl="0" indent="0" algn="ctr" defTabSz="1644462" eaLnBrk="1" fontAlgn="base" latinLnBrk="0" hangingPunct="1">
              <a:lnSpc>
                <a:spcPct val="100000"/>
              </a:lnSpc>
              <a:spcBef>
                <a:spcPct val="0"/>
              </a:spcBef>
              <a:spcAft>
                <a:spcPct val="0"/>
              </a:spcAft>
              <a:buClrTx/>
              <a:buSzTx/>
              <a:buFontTx/>
              <a:buNone/>
              <a:tabLst/>
              <a:defRPr/>
            </a:pPr>
            <a:endParaRPr kumimoji="0" lang="en-US" sz="3200" b="0" i="0" u="none" strike="noStrike" kern="0" cap="none" spc="0" normalizeH="0" baseline="0" noProof="0">
              <a:ln>
                <a:noFill/>
              </a:ln>
              <a:solidFill>
                <a:sysClr val="window" lastClr="FFFFFF"/>
              </a:solidFill>
              <a:effectLst/>
              <a:uLnTx/>
              <a:uFillTx/>
              <a:latin typeface="Calibri"/>
              <a:ea typeface="+mn-ea"/>
              <a:cs typeface="+mn-cs"/>
            </a:endParaRPr>
          </a:p>
        </p:txBody>
      </p:sp>
      <p:cxnSp>
        <p:nvCxnSpPr>
          <p:cNvPr id="32" name="Straight Connector 31"/>
          <p:cNvCxnSpPr/>
          <p:nvPr userDrawn="1"/>
        </p:nvCxnSpPr>
        <p:spPr>
          <a:xfrm>
            <a:off x="457200" y="1028700"/>
            <a:ext cx="10332720" cy="0"/>
          </a:xfrm>
          <a:prstGeom prst="line">
            <a:avLst/>
          </a:prstGeom>
          <a:noFill/>
          <a:ln w="19050" cap="flat" cmpd="sng" algn="ctr">
            <a:solidFill>
              <a:srgbClr val="0067AC"/>
            </a:solidFill>
            <a:prstDash val="solid"/>
            <a:miter lim="800000"/>
          </a:ln>
          <a:effectLst/>
        </p:spPr>
      </p:cxnSp>
      <p:cxnSp>
        <p:nvCxnSpPr>
          <p:cNvPr id="41" name="Straight Connector 40"/>
          <p:cNvCxnSpPr/>
          <p:nvPr userDrawn="1"/>
        </p:nvCxnSpPr>
        <p:spPr>
          <a:xfrm>
            <a:off x="457200" y="212725"/>
            <a:ext cx="10332720" cy="0"/>
          </a:xfrm>
          <a:prstGeom prst="line">
            <a:avLst/>
          </a:prstGeom>
          <a:noFill/>
          <a:ln w="19050" cap="flat" cmpd="sng" algn="ctr">
            <a:solidFill>
              <a:srgbClr val="0067AC"/>
            </a:solidFill>
            <a:prstDash val="solid"/>
            <a:miter lim="800000"/>
          </a:ln>
          <a:effectLst/>
        </p:spPr>
      </p:cxnSp>
      <p:pic>
        <p:nvPicPr>
          <p:cNvPr id="42"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00" y="307976"/>
            <a:ext cx="1397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a:xfrm>
            <a:off x="457201" y="277199"/>
            <a:ext cx="10325099" cy="700088"/>
          </a:xfrm>
        </p:spPr>
        <p:txBody>
          <a:bodyPr/>
          <a:lstStyle/>
          <a:p>
            <a:r>
              <a:rPr lang="en-US"/>
              <a:t>Click to edit Master title style</a:t>
            </a:r>
          </a:p>
        </p:txBody>
      </p:sp>
      <p:sp>
        <p:nvSpPr>
          <p:cNvPr id="10" name="Text Placeholder 9"/>
          <p:cNvSpPr>
            <a:spLocks noGrp="1"/>
          </p:cNvSpPr>
          <p:nvPr>
            <p:ph type="body" sz="quarter" idx="10"/>
          </p:nvPr>
        </p:nvSpPr>
        <p:spPr>
          <a:xfrm>
            <a:off x="457200" y="1357313"/>
            <a:ext cx="11430000" cy="4840287"/>
          </a:xfrm>
          <a:prstGeom prst="rect">
            <a:avLst/>
          </a:prstGeom>
        </p:spPr>
        <p:txBody>
          <a:bodyPr/>
          <a:lstStyle>
            <a:lvl1pPr>
              <a:lnSpc>
                <a:spcPct val="100000"/>
              </a:lnSpc>
              <a:spcBef>
                <a:spcPts val="600"/>
              </a:spcBef>
              <a:defRPr/>
            </a:lvl1pPr>
            <a:lvl2pPr>
              <a:lnSpc>
                <a:spcPct val="100000"/>
              </a:lnSpc>
              <a:spcBef>
                <a:spcPts val="600"/>
              </a:spcBef>
              <a:defRPr/>
            </a:lvl2pPr>
            <a:lvl3pPr>
              <a:lnSpc>
                <a:spcPct val="100000"/>
              </a:lnSpc>
              <a:spcBef>
                <a:spcPts val="600"/>
              </a:spcBef>
              <a:defRPr/>
            </a:lvl3pPr>
            <a:lvl4pPr>
              <a:lnSpc>
                <a:spcPct val="100000"/>
              </a:lnSpc>
              <a:spcBef>
                <a:spcPts val="600"/>
              </a:spcBef>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7" name="Rectangle 28"/>
          <p:cNvSpPr>
            <a:spLocks noChangeArrowheads="1"/>
          </p:cNvSpPr>
          <p:nvPr userDrawn="1"/>
        </p:nvSpPr>
        <p:spPr bwMode="gray">
          <a:xfrm>
            <a:off x="-7" y="6422740"/>
            <a:ext cx="12188825" cy="18288"/>
          </a:xfrm>
          <a:prstGeom prst="rect">
            <a:avLst/>
          </a:prstGeom>
          <a:solidFill>
            <a:schemeClr val="bg1">
              <a:lumMod val="50000"/>
            </a:schemeClr>
          </a:solidFill>
          <a:ln w="9525">
            <a:noFill/>
            <a:miter lim="800000"/>
            <a:headEnd/>
            <a:tailEnd/>
          </a:ln>
          <a:effectLst/>
        </p:spPr>
        <p:txBody>
          <a:bodyPr wrap="none" anchor="ctr"/>
          <a:lstStyle/>
          <a:p>
            <a:pPr lvl="0"/>
            <a:endParaRPr lang="zh-CN" altLang="en-US">
              <a:ea typeface="宋体" charset="-122"/>
            </a:endParaRPr>
          </a:p>
        </p:txBody>
      </p:sp>
      <p:sp>
        <p:nvSpPr>
          <p:cNvPr id="18" name="Rectangle 17"/>
          <p:cNvSpPr/>
          <p:nvPr userDrawn="1"/>
        </p:nvSpPr>
        <p:spPr>
          <a:xfrm>
            <a:off x="457200" y="6534388"/>
            <a:ext cx="11445240" cy="246221"/>
          </a:xfrm>
          <a:prstGeom prst="rect">
            <a:avLst/>
          </a:prstGeom>
        </p:spPr>
        <p:txBody>
          <a:bodyPr wrap="square" anchor="ctr">
            <a:spAutoFit/>
          </a:bodyPr>
          <a:lstStyle/>
          <a:p>
            <a:r>
              <a:rPr lang="en-US" sz="1000">
                <a:solidFill>
                  <a:schemeClr val="bg1">
                    <a:lumMod val="65000"/>
                  </a:schemeClr>
                </a:solidFill>
                <a:latin typeface="Calibri" pitchFamily="34" charset="0"/>
                <a:cs typeface="Calibri" pitchFamily="34" charset="0"/>
              </a:rPr>
              <a:t>Copyright © 2016 Your Company All Rights Reserved.</a:t>
            </a:r>
          </a:p>
        </p:txBody>
      </p:sp>
      <p:sp>
        <p:nvSpPr>
          <p:cNvPr id="19" name="Rectangle 18"/>
          <p:cNvSpPr/>
          <p:nvPr userDrawn="1"/>
        </p:nvSpPr>
        <p:spPr bwMode="gray">
          <a:xfrm>
            <a:off x="11390502" y="6555105"/>
            <a:ext cx="503237" cy="228600"/>
          </a:xfrm>
          <a:prstGeom prst="rect">
            <a:avLst/>
          </a:prstGeom>
          <a:ln>
            <a:miter lim="800000"/>
            <a:headEnd/>
            <a:tailEnd/>
          </a:ln>
        </p:spPr>
        <p:txBody>
          <a:bodyPr lIns="72000" tIns="72000" rIns="0" bIns="0"/>
          <a:lstStyle/>
          <a:p>
            <a:pPr algn="r">
              <a:spcBef>
                <a:spcPct val="40000"/>
              </a:spcBef>
              <a:defRPr/>
            </a:pPr>
            <a:fld id="{6BA71C0A-9F0F-41ED-AE97-DBF05B351E59}" type="slidenum">
              <a:rPr lang="en-GB" sz="900">
                <a:solidFill>
                  <a:srgbClr val="595959"/>
                </a:solidFill>
                <a:latin typeface="Calibri" pitchFamily="34" charset="0"/>
              </a:rPr>
              <a:pPr algn="r">
                <a:spcBef>
                  <a:spcPct val="40000"/>
                </a:spcBef>
                <a:defRPr/>
              </a:pPr>
              <a:t>‹#›</a:t>
            </a:fld>
            <a:endParaRPr lang="en-GB" sz="900">
              <a:solidFill>
                <a:srgbClr val="595959"/>
              </a:solidFill>
              <a:latin typeface="Calibri" pitchFamily="34" charset="0"/>
            </a:endParaRPr>
          </a:p>
        </p:txBody>
      </p:sp>
    </p:spTree>
    <p:extLst>
      <p:ext uri="{BB962C8B-B14F-4D97-AF65-F5344CB8AC3E}">
        <p14:creationId xmlns:p14="http://schemas.microsoft.com/office/powerpoint/2010/main" val="1033847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9AE1F-E77B-DD3B-A2C9-B9B3F3BD75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934E2A-03B5-0ADD-91D1-CF8E2715E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645137-57CD-9B48-AC2E-7502EA509E3F}"/>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CCC82D22-9051-0066-7697-819869D2D4A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1F99658-25EA-CE2E-9B49-155751B5AE43}"/>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16908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65FA-A500-B4D9-A27B-DF05FAF800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2BCC5C5-1AD5-4239-88A5-5628D010E9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5905A4-7C3A-5CF7-6E4A-06460BB9FDFB}"/>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333FEA16-5DAB-C084-35F7-DC6D32390B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11EA36-E778-7AA5-90E4-07DEDA0EA256}"/>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66747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6214E-5DB7-38E0-8FD2-B7C1333816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81EEAB5-FBC2-AB1F-75D6-D1BC3DE8F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D6F39A6-08E7-750B-0F8A-564FBCF35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057FD15-2500-19A1-D868-58D1874B54D4}"/>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6" name="Footer Placeholder 5">
            <a:extLst>
              <a:ext uri="{FF2B5EF4-FFF2-40B4-BE49-F238E27FC236}">
                <a16:creationId xmlns:a16="http://schemas.microsoft.com/office/drawing/2014/main" id="{6796A5EE-F191-006D-04F1-F0D05B3A97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372910F-5F48-41B9-1655-5F61EF4AE733}"/>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02546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9AD1-4722-62D8-3326-83412F75839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5B5A8F-66EF-1621-EA9B-A9B19210F9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89406-661C-CFFA-3030-7E27D4955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68DD55-7384-63B8-B3E4-1DB572E8CC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3C4003-307C-68BA-65B7-E95B9C91D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56EDF66-5170-5D2B-D83C-DA433114E885}"/>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8" name="Footer Placeholder 7">
            <a:extLst>
              <a:ext uri="{FF2B5EF4-FFF2-40B4-BE49-F238E27FC236}">
                <a16:creationId xmlns:a16="http://schemas.microsoft.com/office/drawing/2014/main" id="{043BF37E-F634-68BF-36C3-6FE44BB1779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2AD482A-DEAA-ECAA-D0C2-ECB66916E29A}"/>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11102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8F71B-70A5-5709-27D5-ADA6AAEDA4D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9EDC4AF-F1BB-181E-61EE-3400DBF6DB6F}"/>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4" name="Footer Placeholder 3">
            <a:extLst>
              <a:ext uri="{FF2B5EF4-FFF2-40B4-BE49-F238E27FC236}">
                <a16:creationId xmlns:a16="http://schemas.microsoft.com/office/drawing/2014/main" id="{C266E7E1-01E1-BF21-BCCF-AF4F712C6ED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463E416-D224-9E54-F631-7AF317B42D25}"/>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96346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B0022-7082-2F54-CBA5-A618312A3DF3}"/>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3" name="Footer Placeholder 2">
            <a:extLst>
              <a:ext uri="{FF2B5EF4-FFF2-40B4-BE49-F238E27FC236}">
                <a16:creationId xmlns:a16="http://schemas.microsoft.com/office/drawing/2014/main" id="{CC794C37-8339-0595-6065-D15F2F37FF5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F45CC09-11EC-B8BA-B8F4-A9978EF7D014}"/>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49272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6F91C-3020-E9F0-C2A2-DDD2B0A6A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E0A0523-E924-54CB-7750-6AF20E08A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862A681-E4F1-ADB2-4B46-9047FD991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1B552C-1382-BD01-42AD-63C33EBE3B23}"/>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6" name="Footer Placeholder 5">
            <a:extLst>
              <a:ext uri="{FF2B5EF4-FFF2-40B4-BE49-F238E27FC236}">
                <a16:creationId xmlns:a16="http://schemas.microsoft.com/office/drawing/2014/main" id="{D69ED560-BE09-5CDB-7B54-11385158B31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6016A6-F1B8-6D61-F52E-77CDE18ED7E4}"/>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227544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FB1DE-BC42-795F-7CDA-AA495EA67D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ADDF7B8-79FB-487B-04FB-AEDBB9E62B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2D9E379-7605-1537-E3E1-9D6E2D4BA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50BBE5-9CE1-D73F-9461-55026EE1F374}"/>
              </a:ext>
            </a:extLst>
          </p:cNvPr>
          <p:cNvSpPr>
            <a:spLocks noGrp="1"/>
          </p:cNvSpPr>
          <p:nvPr>
            <p:ph type="dt" sz="half" idx="10"/>
          </p:nvPr>
        </p:nvSpPr>
        <p:spPr/>
        <p:txBody>
          <a:bodyPr/>
          <a:lstStyle/>
          <a:p>
            <a:fld id="{68B8F355-DAFB-4732-9299-AE4F7C1D84F6}" type="datetimeFigureOut">
              <a:rPr lang="en-IN" smtClean="0"/>
              <a:t>13-08-2024</a:t>
            </a:fld>
            <a:endParaRPr lang="en-IN"/>
          </a:p>
        </p:txBody>
      </p:sp>
      <p:sp>
        <p:nvSpPr>
          <p:cNvPr id="6" name="Footer Placeholder 5">
            <a:extLst>
              <a:ext uri="{FF2B5EF4-FFF2-40B4-BE49-F238E27FC236}">
                <a16:creationId xmlns:a16="http://schemas.microsoft.com/office/drawing/2014/main" id="{FE939E70-28E0-DB25-CCA8-1BB1B3431BC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EEADAF-ED25-F766-7E19-431547FA4549}"/>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97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D9254-9344-A912-5164-0CE5F12CE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3B478F-D301-07BA-4C3B-A6B35F98EB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42765BE-D200-2722-F846-D841671F9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8F355-DAFB-4732-9299-AE4F7C1D84F6}" type="datetimeFigureOut">
              <a:rPr lang="en-IN" smtClean="0"/>
              <a:t>13-08-2024</a:t>
            </a:fld>
            <a:endParaRPr lang="en-IN"/>
          </a:p>
        </p:txBody>
      </p:sp>
      <p:sp>
        <p:nvSpPr>
          <p:cNvPr id="5" name="Footer Placeholder 4">
            <a:extLst>
              <a:ext uri="{FF2B5EF4-FFF2-40B4-BE49-F238E27FC236}">
                <a16:creationId xmlns:a16="http://schemas.microsoft.com/office/drawing/2014/main" id="{24CC9270-BF5D-8286-F816-D4550A703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E6428C4-EDD0-86AC-CE07-41FA6EBE92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46EDF-03D5-4103-AD6F-5E9C88F89F9A}" type="slidenum">
              <a:rPr lang="en-IN" smtClean="0"/>
              <a:t>‹#›</a:t>
            </a:fld>
            <a:endParaRPr lang="en-IN"/>
          </a:p>
        </p:txBody>
      </p:sp>
    </p:spTree>
    <p:extLst>
      <p:ext uri="{BB962C8B-B14F-4D97-AF65-F5344CB8AC3E}">
        <p14:creationId xmlns:p14="http://schemas.microsoft.com/office/powerpoint/2010/main" val="1469604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sv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emf"/><Relationship Id="rId5" Type="http://schemas.openxmlformats.org/officeDocument/2006/relationships/image" Target="../media/image5.jpeg"/><Relationship Id="rId10" Type="http://schemas.openxmlformats.org/officeDocument/2006/relationships/image" Target="../media/image10.emf"/><Relationship Id="rId4" Type="http://schemas.openxmlformats.org/officeDocument/2006/relationships/image" Target="../media/image4.jpeg"/><Relationship Id="rId9" Type="http://schemas.openxmlformats.org/officeDocument/2006/relationships/image" Target="../media/image9.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1589DA3-829F-4B56-9DA6-2EC9BF5C17C6}"/>
              </a:ext>
            </a:extLst>
          </p:cNvPr>
          <p:cNvSpPr/>
          <p:nvPr/>
        </p:nvSpPr>
        <p:spPr>
          <a:xfrm>
            <a:off x="0" y="3137739"/>
            <a:ext cx="6127202" cy="1973546"/>
          </a:xfrm>
          <a:prstGeom prst="rect">
            <a:avLst/>
          </a:prstGeom>
          <a:solidFill>
            <a:srgbClr val="0067A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b="1" u="sng">
                <a:ea typeface="Calibri" panose="020F0502020204030204" pitchFamily="34" charset="0"/>
                <a:cs typeface="Mangal" panose="02040503050203030202" pitchFamily="18" charset="0"/>
              </a:rPr>
              <a:t>NTPC submission on </a:t>
            </a:r>
            <a:r>
              <a:rPr lang="en-IN" sz="2000" b="1" u="sng">
                <a:effectLst/>
                <a:ea typeface="Arial" panose="020B0604020202020204" pitchFamily="34" charset="0"/>
              </a:rPr>
              <a:t>Draft CERC (Indian Electricity Grid Code) (First Amendment) Regulations, 2024</a:t>
            </a:r>
            <a:r>
              <a:rPr lang="en-IN" sz="2000" b="1" u="sng">
                <a:ea typeface="Calibri" panose="020F0502020204030204" pitchFamily="34" charset="0"/>
                <a:cs typeface="Mangal"/>
              </a:rPr>
              <a:t> </a:t>
            </a:r>
            <a:endParaRPr lang="en-IN" sz="2000" u="sng">
              <a:effectLst/>
              <a:ea typeface="Calibri" panose="020F0502020204030204" pitchFamily="34" charset="0"/>
              <a:cs typeface="Mangal" panose="02040503050203030202" pitchFamily="18" charset="0"/>
            </a:endParaRPr>
          </a:p>
          <a:p>
            <a:pPr algn="ctr"/>
            <a:endParaRPr lang="en-GB" sz="3600"/>
          </a:p>
        </p:txBody>
      </p:sp>
      <p:pic>
        <p:nvPicPr>
          <p:cNvPr id="26" name="Picture 25" descr="A view of a city&#10;&#10;Description automatically generated">
            <a:extLst>
              <a:ext uri="{FF2B5EF4-FFF2-40B4-BE49-F238E27FC236}">
                <a16:creationId xmlns:a16="http://schemas.microsoft.com/office/drawing/2014/main" id="{AF7532FF-68C5-4F96-B99F-3FEC7578C12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64808" y="1137738"/>
            <a:ext cx="1980000" cy="1980000"/>
          </a:xfrm>
          <a:prstGeom prst="rect">
            <a:avLst/>
          </a:prstGeom>
        </p:spPr>
      </p:pic>
      <p:pic>
        <p:nvPicPr>
          <p:cNvPr id="27" name="Picture 26" descr="A large ship in a body of water&#10;&#10;Description automatically generated">
            <a:extLst>
              <a:ext uri="{FF2B5EF4-FFF2-40B4-BE49-F238E27FC236}">
                <a16:creationId xmlns:a16="http://schemas.microsoft.com/office/drawing/2014/main" id="{0E53F620-D41D-4DFB-8CEF-01526C69BC6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52017" y="3117738"/>
            <a:ext cx="1980000" cy="1980000"/>
          </a:xfrm>
          <a:prstGeom prst="rect">
            <a:avLst/>
          </a:prstGeom>
        </p:spPr>
      </p:pic>
      <p:pic>
        <p:nvPicPr>
          <p:cNvPr id="28" name="Picture 27" descr="A close up of a hillside next to a body of water&#10;&#10;Description automatically generated">
            <a:extLst>
              <a:ext uri="{FF2B5EF4-FFF2-40B4-BE49-F238E27FC236}">
                <a16:creationId xmlns:a16="http://schemas.microsoft.com/office/drawing/2014/main" id="{982E7EC1-BF5E-4BDD-B30B-238109A0BAF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127202" y="3117738"/>
            <a:ext cx="1980000" cy="1980000"/>
          </a:xfrm>
          <a:prstGeom prst="rect">
            <a:avLst/>
          </a:prstGeom>
        </p:spPr>
      </p:pic>
      <p:pic>
        <p:nvPicPr>
          <p:cNvPr id="30" name="Picture 29" descr="A picture containing grass, outdoor, nature, mountain&#10;&#10;Description automatically generated">
            <a:extLst>
              <a:ext uri="{FF2B5EF4-FFF2-40B4-BE49-F238E27FC236}">
                <a16:creationId xmlns:a16="http://schemas.microsoft.com/office/drawing/2014/main" id="{9BDD0D31-6F91-44CA-83A9-1E1460209C6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349" y="1137738"/>
            <a:ext cx="1980000" cy="1980000"/>
          </a:xfrm>
          <a:prstGeom prst="rect">
            <a:avLst/>
          </a:prstGeom>
        </p:spPr>
      </p:pic>
      <p:pic>
        <p:nvPicPr>
          <p:cNvPr id="31" name="Graphic 30">
            <a:extLst>
              <a:ext uri="{FF2B5EF4-FFF2-40B4-BE49-F238E27FC236}">
                <a16:creationId xmlns:a16="http://schemas.microsoft.com/office/drawing/2014/main" id="{93920999-CBE3-476D-87C8-A9EAE8FCFD2F}"/>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9660851" y="469685"/>
            <a:ext cx="2150149" cy="1112929"/>
          </a:xfrm>
          <a:prstGeom prst="rect">
            <a:avLst/>
          </a:prstGeom>
        </p:spPr>
      </p:pic>
      <p:grpSp>
        <p:nvGrpSpPr>
          <p:cNvPr id="33" name="Group 32">
            <a:extLst>
              <a:ext uri="{FF2B5EF4-FFF2-40B4-BE49-F238E27FC236}">
                <a16:creationId xmlns:a16="http://schemas.microsoft.com/office/drawing/2014/main" id="{AC5180BB-517B-461B-AEF9-5C8A88FF5A9B}"/>
              </a:ext>
            </a:extLst>
          </p:cNvPr>
          <p:cNvGrpSpPr/>
          <p:nvPr/>
        </p:nvGrpSpPr>
        <p:grpSpPr>
          <a:xfrm>
            <a:off x="298399" y="5926649"/>
            <a:ext cx="11595202" cy="461665"/>
            <a:chOff x="429356" y="6259403"/>
            <a:chExt cx="11595202" cy="461665"/>
          </a:xfrm>
        </p:grpSpPr>
        <p:grpSp>
          <p:nvGrpSpPr>
            <p:cNvPr id="34" name="Group 33">
              <a:extLst>
                <a:ext uri="{FF2B5EF4-FFF2-40B4-BE49-F238E27FC236}">
                  <a16:creationId xmlns:a16="http://schemas.microsoft.com/office/drawing/2014/main" id="{4A4B3A7F-FDC2-42E9-AE1A-8432DCEB1145}"/>
                </a:ext>
              </a:extLst>
            </p:cNvPr>
            <p:cNvGrpSpPr/>
            <p:nvPr/>
          </p:nvGrpSpPr>
          <p:grpSpPr>
            <a:xfrm>
              <a:off x="2245700" y="6282486"/>
              <a:ext cx="1542062" cy="415498"/>
              <a:chOff x="500748" y="5892513"/>
              <a:chExt cx="1542062" cy="415498"/>
            </a:xfrm>
          </p:grpSpPr>
          <p:grpSp>
            <p:nvGrpSpPr>
              <p:cNvPr id="48" name="Group 47">
                <a:extLst>
                  <a:ext uri="{FF2B5EF4-FFF2-40B4-BE49-F238E27FC236}">
                    <a16:creationId xmlns:a16="http://schemas.microsoft.com/office/drawing/2014/main" id="{0F6DAF09-604C-47A7-A40D-1F4DD8C3F6FD}"/>
                  </a:ext>
                </a:extLst>
              </p:cNvPr>
              <p:cNvGrpSpPr>
                <a:grpSpLocks noChangeAspect="1"/>
              </p:cNvGrpSpPr>
              <p:nvPr/>
            </p:nvGrpSpPr>
            <p:grpSpPr bwMode="auto">
              <a:xfrm>
                <a:off x="500748" y="5956123"/>
                <a:ext cx="305490" cy="288279"/>
                <a:chOff x="3769" y="2093"/>
                <a:chExt cx="142" cy="134"/>
              </a:xfrm>
            </p:grpSpPr>
            <p:sp>
              <p:nvSpPr>
                <p:cNvPr id="50" name="AutoShape 3">
                  <a:extLst>
                    <a:ext uri="{FF2B5EF4-FFF2-40B4-BE49-F238E27FC236}">
                      <a16:creationId xmlns:a16="http://schemas.microsoft.com/office/drawing/2014/main" id="{04B466C7-1B3B-470F-B08B-FB2E453C3812}"/>
                    </a:ext>
                  </a:extLst>
                </p:cNvPr>
                <p:cNvSpPr>
                  <a:spLocks noChangeAspect="1" noChangeArrowheads="1" noTextEdit="1"/>
                </p:cNvSpPr>
                <p:nvPr/>
              </p:nvSpPr>
              <p:spPr bwMode="auto">
                <a:xfrm>
                  <a:off x="3769" y="2093"/>
                  <a:ext cx="14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Oval 5">
                  <a:extLst>
                    <a:ext uri="{FF2B5EF4-FFF2-40B4-BE49-F238E27FC236}">
                      <a16:creationId xmlns:a16="http://schemas.microsoft.com/office/drawing/2014/main" id="{98F517C7-86A7-457E-A8D4-CA661D4D76D6}"/>
                    </a:ext>
                  </a:extLst>
                </p:cNvPr>
                <p:cNvSpPr>
                  <a:spLocks noChangeArrowheads="1"/>
                </p:cNvSpPr>
                <p:nvPr/>
              </p:nvSpPr>
              <p:spPr bwMode="auto">
                <a:xfrm>
                  <a:off x="3772" y="2090"/>
                  <a:ext cx="137" cy="137"/>
                </a:xfrm>
                <a:prstGeom prst="ellipse">
                  <a:avLst/>
                </a:prstGeom>
                <a:solidFill>
                  <a:srgbClr val="3B59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6">
                  <a:extLst>
                    <a:ext uri="{FF2B5EF4-FFF2-40B4-BE49-F238E27FC236}">
                      <a16:creationId xmlns:a16="http://schemas.microsoft.com/office/drawing/2014/main" id="{5E02277F-924D-4580-A450-D840953E6445}"/>
                    </a:ext>
                  </a:extLst>
                </p:cNvPr>
                <p:cNvSpPr>
                  <a:spLocks/>
                </p:cNvSpPr>
                <p:nvPr/>
              </p:nvSpPr>
              <p:spPr bwMode="auto">
                <a:xfrm>
                  <a:off x="3824" y="2120"/>
                  <a:ext cx="57" cy="107"/>
                </a:xfrm>
                <a:custGeom>
                  <a:avLst/>
                  <a:gdLst>
                    <a:gd name="T0" fmla="*/ 22 w 23"/>
                    <a:gd name="T1" fmla="*/ 16 h 43"/>
                    <a:gd name="T2" fmla="*/ 14 w 23"/>
                    <a:gd name="T3" fmla="*/ 16 h 43"/>
                    <a:gd name="T4" fmla="*/ 14 w 23"/>
                    <a:gd name="T5" fmla="*/ 11 h 43"/>
                    <a:gd name="T6" fmla="*/ 18 w 23"/>
                    <a:gd name="T7" fmla="*/ 7 h 43"/>
                    <a:gd name="T8" fmla="*/ 21 w 23"/>
                    <a:gd name="T9" fmla="*/ 7 h 43"/>
                    <a:gd name="T10" fmla="*/ 22 w 23"/>
                    <a:gd name="T11" fmla="*/ 6 h 43"/>
                    <a:gd name="T12" fmla="*/ 22 w 23"/>
                    <a:gd name="T13" fmla="*/ 1 h 43"/>
                    <a:gd name="T14" fmla="*/ 21 w 23"/>
                    <a:gd name="T15" fmla="*/ 0 h 43"/>
                    <a:gd name="T16" fmla="*/ 16 w 23"/>
                    <a:gd name="T17" fmla="*/ 0 h 43"/>
                    <a:gd name="T18" fmla="*/ 6 w 23"/>
                    <a:gd name="T19" fmla="*/ 10 h 43"/>
                    <a:gd name="T20" fmla="*/ 6 w 23"/>
                    <a:gd name="T21" fmla="*/ 16 h 43"/>
                    <a:gd name="T22" fmla="*/ 1 w 23"/>
                    <a:gd name="T23" fmla="*/ 16 h 43"/>
                    <a:gd name="T24" fmla="*/ 0 w 23"/>
                    <a:gd name="T25" fmla="*/ 17 h 43"/>
                    <a:gd name="T26" fmla="*/ 0 w 23"/>
                    <a:gd name="T27" fmla="*/ 23 h 43"/>
                    <a:gd name="T28" fmla="*/ 1 w 23"/>
                    <a:gd name="T29" fmla="*/ 24 h 43"/>
                    <a:gd name="T30" fmla="*/ 6 w 23"/>
                    <a:gd name="T31" fmla="*/ 24 h 43"/>
                    <a:gd name="T32" fmla="*/ 6 w 23"/>
                    <a:gd name="T33" fmla="*/ 43 h 43"/>
                    <a:gd name="T34" fmla="*/ 6 w 23"/>
                    <a:gd name="T35" fmla="*/ 43 h 43"/>
                    <a:gd name="T36" fmla="*/ 6 w 23"/>
                    <a:gd name="T37" fmla="*/ 43 h 43"/>
                    <a:gd name="T38" fmla="*/ 14 w 23"/>
                    <a:gd name="T39" fmla="*/ 42 h 43"/>
                    <a:gd name="T40" fmla="*/ 14 w 23"/>
                    <a:gd name="T41" fmla="*/ 24 h 43"/>
                    <a:gd name="T42" fmla="*/ 21 w 23"/>
                    <a:gd name="T43" fmla="*/ 24 h 43"/>
                    <a:gd name="T44" fmla="*/ 22 w 23"/>
                    <a:gd name="T45" fmla="*/ 23 h 43"/>
                    <a:gd name="T46" fmla="*/ 23 w 23"/>
                    <a:gd name="T47" fmla="*/ 17 h 43"/>
                    <a:gd name="T48" fmla="*/ 22 w 23"/>
                    <a:gd name="T49"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 h="43">
                      <a:moveTo>
                        <a:pt x="22" y="16"/>
                      </a:moveTo>
                      <a:cubicBezTo>
                        <a:pt x="14" y="16"/>
                        <a:pt x="14" y="16"/>
                        <a:pt x="14" y="16"/>
                      </a:cubicBezTo>
                      <a:cubicBezTo>
                        <a:pt x="14" y="11"/>
                        <a:pt x="14" y="11"/>
                        <a:pt x="14" y="11"/>
                      </a:cubicBezTo>
                      <a:cubicBezTo>
                        <a:pt x="14" y="9"/>
                        <a:pt x="15" y="7"/>
                        <a:pt x="18" y="7"/>
                      </a:cubicBezTo>
                      <a:cubicBezTo>
                        <a:pt x="21" y="7"/>
                        <a:pt x="21" y="7"/>
                        <a:pt x="21" y="7"/>
                      </a:cubicBezTo>
                      <a:cubicBezTo>
                        <a:pt x="22" y="7"/>
                        <a:pt x="22" y="6"/>
                        <a:pt x="22" y="6"/>
                      </a:cubicBezTo>
                      <a:cubicBezTo>
                        <a:pt x="22" y="1"/>
                        <a:pt x="22" y="1"/>
                        <a:pt x="22" y="1"/>
                      </a:cubicBezTo>
                      <a:cubicBezTo>
                        <a:pt x="22" y="0"/>
                        <a:pt x="22" y="0"/>
                        <a:pt x="21" y="0"/>
                      </a:cubicBezTo>
                      <a:cubicBezTo>
                        <a:pt x="16" y="0"/>
                        <a:pt x="16" y="0"/>
                        <a:pt x="16" y="0"/>
                      </a:cubicBezTo>
                      <a:cubicBezTo>
                        <a:pt x="10" y="0"/>
                        <a:pt x="6" y="3"/>
                        <a:pt x="6" y="10"/>
                      </a:cubicBezTo>
                      <a:cubicBezTo>
                        <a:pt x="6" y="16"/>
                        <a:pt x="6" y="16"/>
                        <a:pt x="6" y="16"/>
                      </a:cubicBezTo>
                      <a:cubicBezTo>
                        <a:pt x="1" y="16"/>
                        <a:pt x="1" y="16"/>
                        <a:pt x="1" y="16"/>
                      </a:cubicBezTo>
                      <a:cubicBezTo>
                        <a:pt x="0" y="16"/>
                        <a:pt x="0" y="17"/>
                        <a:pt x="0" y="17"/>
                      </a:cubicBezTo>
                      <a:cubicBezTo>
                        <a:pt x="0" y="23"/>
                        <a:pt x="0" y="23"/>
                        <a:pt x="0" y="23"/>
                      </a:cubicBezTo>
                      <a:cubicBezTo>
                        <a:pt x="0" y="24"/>
                        <a:pt x="0" y="24"/>
                        <a:pt x="1" y="24"/>
                      </a:cubicBezTo>
                      <a:cubicBezTo>
                        <a:pt x="6" y="24"/>
                        <a:pt x="6" y="24"/>
                        <a:pt x="6" y="24"/>
                      </a:cubicBezTo>
                      <a:cubicBezTo>
                        <a:pt x="6" y="43"/>
                        <a:pt x="6" y="43"/>
                        <a:pt x="6" y="43"/>
                      </a:cubicBezTo>
                      <a:cubicBezTo>
                        <a:pt x="6" y="43"/>
                        <a:pt x="6" y="43"/>
                        <a:pt x="6" y="43"/>
                      </a:cubicBezTo>
                      <a:cubicBezTo>
                        <a:pt x="6" y="43"/>
                        <a:pt x="6" y="43"/>
                        <a:pt x="6" y="43"/>
                      </a:cubicBezTo>
                      <a:cubicBezTo>
                        <a:pt x="9" y="43"/>
                        <a:pt x="12" y="43"/>
                        <a:pt x="14" y="42"/>
                      </a:cubicBezTo>
                      <a:cubicBezTo>
                        <a:pt x="14" y="24"/>
                        <a:pt x="14" y="24"/>
                        <a:pt x="14" y="24"/>
                      </a:cubicBezTo>
                      <a:cubicBezTo>
                        <a:pt x="21" y="24"/>
                        <a:pt x="21" y="24"/>
                        <a:pt x="21" y="24"/>
                      </a:cubicBezTo>
                      <a:cubicBezTo>
                        <a:pt x="21" y="24"/>
                        <a:pt x="22" y="24"/>
                        <a:pt x="22" y="23"/>
                      </a:cubicBezTo>
                      <a:cubicBezTo>
                        <a:pt x="23" y="17"/>
                        <a:pt x="23" y="17"/>
                        <a:pt x="23" y="17"/>
                      </a:cubicBezTo>
                      <a:cubicBezTo>
                        <a:pt x="23" y="17"/>
                        <a:pt x="22" y="16"/>
                        <a:pt x="22"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9" name="TextBox 48">
                <a:extLst>
                  <a:ext uri="{FF2B5EF4-FFF2-40B4-BE49-F238E27FC236}">
                    <a16:creationId xmlns:a16="http://schemas.microsoft.com/office/drawing/2014/main" id="{EC99C124-2298-4D61-97A5-A5A883110C51}"/>
                  </a:ext>
                </a:extLst>
              </p:cNvPr>
              <p:cNvSpPr txBox="1"/>
              <p:nvPr/>
            </p:nvSpPr>
            <p:spPr>
              <a:xfrm>
                <a:off x="808389" y="5892513"/>
                <a:ext cx="1234421" cy="415498"/>
              </a:xfrm>
              <a:prstGeom prst="rect">
                <a:avLst/>
              </a:prstGeom>
              <a:noFill/>
            </p:spPr>
            <p:txBody>
              <a:bodyPr wrap="square" rtlCol="0">
                <a:spAutoFit/>
              </a:bodyPr>
              <a:lstStyle/>
              <a:p>
                <a:r>
                  <a:rPr lang="en-US" sz="2100">
                    <a:solidFill>
                      <a:srgbClr val="0067AF"/>
                    </a:solidFill>
                    <a:latin typeface="Tw Cen MT" panose="020B0602020104020603" pitchFamily="34" charset="0"/>
                  </a:rPr>
                  <a:t>/ntpc1</a:t>
                </a:r>
              </a:p>
            </p:txBody>
          </p:sp>
        </p:grpSp>
        <p:grpSp>
          <p:nvGrpSpPr>
            <p:cNvPr id="35" name="Group 34">
              <a:extLst>
                <a:ext uri="{FF2B5EF4-FFF2-40B4-BE49-F238E27FC236}">
                  <a16:creationId xmlns:a16="http://schemas.microsoft.com/office/drawing/2014/main" id="{9A21ECEC-6B05-474B-8BAC-945DFBB76219}"/>
                </a:ext>
              </a:extLst>
            </p:cNvPr>
            <p:cNvGrpSpPr/>
            <p:nvPr/>
          </p:nvGrpSpPr>
          <p:grpSpPr>
            <a:xfrm>
              <a:off x="3884164" y="6282486"/>
              <a:ext cx="1567137" cy="415498"/>
              <a:chOff x="2782003" y="5854900"/>
              <a:chExt cx="1567137" cy="415498"/>
            </a:xfrm>
          </p:grpSpPr>
          <p:pic>
            <p:nvPicPr>
              <p:cNvPr id="46" name="Picture 45">
                <a:extLst>
                  <a:ext uri="{FF2B5EF4-FFF2-40B4-BE49-F238E27FC236}">
                    <a16:creationId xmlns:a16="http://schemas.microsoft.com/office/drawing/2014/main" id="{8EB8D011-3C21-4480-A164-DF69D106AC0F}"/>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2782003" y="5917815"/>
                <a:ext cx="304914" cy="289668"/>
              </a:xfrm>
              <a:prstGeom prst="rect">
                <a:avLst/>
              </a:prstGeom>
            </p:spPr>
          </p:pic>
          <p:sp>
            <p:nvSpPr>
              <p:cNvPr id="47" name="TextBox 46">
                <a:extLst>
                  <a:ext uri="{FF2B5EF4-FFF2-40B4-BE49-F238E27FC236}">
                    <a16:creationId xmlns:a16="http://schemas.microsoft.com/office/drawing/2014/main" id="{76A655FA-4790-48CE-A2D0-937EFC217577}"/>
                  </a:ext>
                </a:extLst>
              </p:cNvPr>
              <p:cNvSpPr txBox="1"/>
              <p:nvPr/>
            </p:nvSpPr>
            <p:spPr>
              <a:xfrm>
                <a:off x="3114719" y="5854900"/>
                <a:ext cx="1234421" cy="415498"/>
              </a:xfrm>
              <a:prstGeom prst="rect">
                <a:avLst/>
              </a:prstGeom>
              <a:noFill/>
            </p:spPr>
            <p:txBody>
              <a:bodyPr wrap="square" rtlCol="0">
                <a:spAutoFit/>
              </a:bodyPr>
              <a:lstStyle/>
              <a:p>
                <a:r>
                  <a:rPr lang="en-US" sz="2100">
                    <a:solidFill>
                      <a:srgbClr val="0067AF"/>
                    </a:solidFill>
                    <a:latin typeface="Tw Cen MT" panose="020B0602020104020603" pitchFamily="34" charset="0"/>
                  </a:rPr>
                  <a:t>/ntpcltd1</a:t>
                </a:r>
              </a:p>
            </p:txBody>
          </p:sp>
        </p:grpSp>
        <p:grpSp>
          <p:nvGrpSpPr>
            <p:cNvPr id="36" name="Group 35">
              <a:extLst>
                <a:ext uri="{FF2B5EF4-FFF2-40B4-BE49-F238E27FC236}">
                  <a16:creationId xmlns:a16="http://schemas.microsoft.com/office/drawing/2014/main" id="{3218260C-CF73-498A-BD86-636E3104A7E2}"/>
                </a:ext>
              </a:extLst>
            </p:cNvPr>
            <p:cNvGrpSpPr/>
            <p:nvPr/>
          </p:nvGrpSpPr>
          <p:grpSpPr>
            <a:xfrm>
              <a:off x="5547703" y="6282486"/>
              <a:ext cx="2050003" cy="415498"/>
              <a:chOff x="5062682" y="5879309"/>
              <a:chExt cx="2050003" cy="415498"/>
            </a:xfrm>
          </p:grpSpPr>
          <p:pic>
            <p:nvPicPr>
              <p:cNvPr id="44" name="Picture 43">
                <a:extLst>
                  <a:ext uri="{FF2B5EF4-FFF2-40B4-BE49-F238E27FC236}">
                    <a16:creationId xmlns:a16="http://schemas.microsoft.com/office/drawing/2014/main" id="{E5BF5271-B181-4B00-A8F5-D72A68C8AAEC}"/>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5062682" y="5942224"/>
                <a:ext cx="304914" cy="289668"/>
              </a:xfrm>
              <a:prstGeom prst="rect">
                <a:avLst/>
              </a:prstGeom>
            </p:spPr>
          </p:pic>
          <p:sp>
            <p:nvSpPr>
              <p:cNvPr id="45" name="TextBox 44">
                <a:extLst>
                  <a:ext uri="{FF2B5EF4-FFF2-40B4-BE49-F238E27FC236}">
                    <a16:creationId xmlns:a16="http://schemas.microsoft.com/office/drawing/2014/main" id="{DDEB2A0B-2F3A-49D8-909F-C131AAAF651D}"/>
                  </a:ext>
                </a:extLst>
              </p:cNvPr>
              <p:cNvSpPr txBox="1"/>
              <p:nvPr/>
            </p:nvSpPr>
            <p:spPr>
              <a:xfrm>
                <a:off x="5334549" y="5879309"/>
                <a:ext cx="1778136"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a:t>
                </a:r>
                <a:r>
                  <a:rPr lang="en-US" sz="2100" err="1">
                    <a:solidFill>
                      <a:srgbClr val="0067AF"/>
                    </a:solidFill>
                    <a:latin typeface="Tw Cen MT" panose="020B0602020104020603" pitchFamily="34" charset="0"/>
                  </a:rPr>
                  <a:t>ntpclimited</a:t>
                </a:r>
                <a:endParaRPr lang="en-US" sz="2100">
                  <a:solidFill>
                    <a:srgbClr val="0067AF"/>
                  </a:solidFill>
                  <a:latin typeface="Tw Cen MT" panose="020B0602020104020603" pitchFamily="34" charset="0"/>
                </a:endParaRPr>
              </a:p>
            </p:txBody>
          </p:sp>
        </p:grpSp>
        <p:grpSp>
          <p:nvGrpSpPr>
            <p:cNvPr id="37" name="Group 36">
              <a:extLst>
                <a:ext uri="{FF2B5EF4-FFF2-40B4-BE49-F238E27FC236}">
                  <a16:creationId xmlns:a16="http://schemas.microsoft.com/office/drawing/2014/main" id="{FAF17A52-F78C-4D3D-9384-F39BEA0536CC}"/>
                </a:ext>
              </a:extLst>
            </p:cNvPr>
            <p:cNvGrpSpPr/>
            <p:nvPr/>
          </p:nvGrpSpPr>
          <p:grpSpPr>
            <a:xfrm>
              <a:off x="7694108" y="6282486"/>
              <a:ext cx="2210645" cy="415498"/>
              <a:chOff x="7343361" y="5887147"/>
              <a:chExt cx="2210645" cy="415498"/>
            </a:xfrm>
          </p:grpSpPr>
          <p:pic>
            <p:nvPicPr>
              <p:cNvPr id="42" name="Picture 41">
                <a:extLst>
                  <a:ext uri="{FF2B5EF4-FFF2-40B4-BE49-F238E27FC236}">
                    <a16:creationId xmlns:a16="http://schemas.microsoft.com/office/drawing/2014/main" id="{BCD73BBE-167A-4FBD-9F35-F1D450456E04}"/>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7343361" y="5950062"/>
                <a:ext cx="304914" cy="289668"/>
              </a:xfrm>
              <a:prstGeom prst="rect">
                <a:avLst/>
              </a:prstGeom>
            </p:spPr>
          </p:pic>
          <p:sp>
            <p:nvSpPr>
              <p:cNvPr id="43" name="TextBox 42">
                <a:extLst>
                  <a:ext uri="{FF2B5EF4-FFF2-40B4-BE49-F238E27FC236}">
                    <a16:creationId xmlns:a16="http://schemas.microsoft.com/office/drawing/2014/main" id="{869B3E13-5967-408B-B12C-5B22AC310DBB}"/>
                  </a:ext>
                </a:extLst>
              </p:cNvPr>
              <p:cNvSpPr txBox="1"/>
              <p:nvPr/>
            </p:nvSpPr>
            <p:spPr>
              <a:xfrm>
                <a:off x="7542326" y="5887147"/>
                <a:ext cx="2011680"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/Company/</a:t>
                </a:r>
                <a:r>
                  <a:rPr lang="en-US" sz="2100" err="1">
                    <a:solidFill>
                      <a:srgbClr val="0067AF"/>
                    </a:solidFill>
                    <a:latin typeface="Tw Cen MT" panose="020B0602020104020603" pitchFamily="34" charset="0"/>
                  </a:rPr>
                  <a:t>ntpc</a:t>
                </a:r>
                <a:r>
                  <a:rPr lang="en-US" sz="2100">
                    <a:solidFill>
                      <a:srgbClr val="0067AF"/>
                    </a:solidFill>
                    <a:latin typeface="Tw Cen MT" panose="020B0602020104020603" pitchFamily="34" charset="0"/>
                  </a:rPr>
                  <a:t> </a:t>
                </a:r>
              </a:p>
            </p:txBody>
          </p:sp>
        </p:grpSp>
        <p:grpSp>
          <p:nvGrpSpPr>
            <p:cNvPr id="38" name="Group 37">
              <a:extLst>
                <a:ext uri="{FF2B5EF4-FFF2-40B4-BE49-F238E27FC236}">
                  <a16:creationId xmlns:a16="http://schemas.microsoft.com/office/drawing/2014/main" id="{8EEFE0DB-E9C4-4634-95DC-BD2D19F78D7B}"/>
                </a:ext>
              </a:extLst>
            </p:cNvPr>
            <p:cNvGrpSpPr/>
            <p:nvPr/>
          </p:nvGrpSpPr>
          <p:grpSpPr>
            <a:xfrm>
              <a:off x="10001157" y="6282486"/>
              <a:ext cx="2023401" cy="415498"/>
              <a:chOff x="9957680" y="5864350"/>
              <a:chExt cx="2023401" cy="415498"/>
            </a:xfrm>
          </p:grpSpPr>
          <p:pic>
            <p:nvPicPr>
              <p:cNvPr id="40" name="Picture 39">
                <a:extLst>
                  <a:ext uri="{FF2B5EF4-FFF2-40B4-BE49-F238E27FC236}">
                    <a16:creationId xmlns:a16="http://schemas.microsoft.com/office/drawing/2014/main" id="{6D2FC4E5-BD40-45CD-8AEA-6E5FAFB4D81A}"/>
                  </a:ext>
                </a:extLst>
              </p:cNvPr>
              <p:cNvPicPr>
                <a:picLocks noChangeAspect="1"/>
              </p:cNvPicPr>
              <p:nvPr/>
            </p:nvPicPr>
            <p:blipFill>
              <a:blip r:embed="rId11">
                <a:extLst>
                  <a:ext uri="{28A0092B-C50C-407E-A947-70E740481C1C}">
                    <a14:useLocalDpi xmlns:a14="http://schemas.microsoft.com/office/drawing/2010/main"/>
                  </a:ext>
                </a:extLst>
              </a:blip>
              <a:stretch>
                <a:fillRect/>
              </a:stretch>
            </p:blipFill>
            <p:spPr>
              <a:xfrm>
                <a:off x="9957680" y="5927265"/>
                <a:ext cx="304914" cy="289668"/>
              </a:xfrm>
              <a:prstGeom prst="rect">
                <a:avLst/>
              </a:prstGeom>
            </p:spPr>
          </p:pic>
          <p:sp>
            <p:nvSpPr>
              <p:cNvPr id="41" name="TextBox 40">
                <a:extLst>
                  <a:ext uri="{FF2B5EF4-FFF2-40B4-BE49-F238E27FC236}">
                    <a16:creationId xmlns:a16="http://schemas.microsoft.com/office/drawing/2014/main" id="{703D7BF0-8E38-476B-9712-3B4B1D3FE9A7}"/>
                  </a:ext>
                </a:extLst>
              </p:cNvPr>
              <p:cNvSpPr txBox="1"/>
              <p:nvPr/>
            </p:nvSpPr>
            <p:spPr>
              <a:xfrm>
                <a:off x="9969401" y="5864350"/>
                <a:ext cx="2011680"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a:t>
                </a:r>
                <a:r>
                  <a:rPr lang="en-US" sz="2100" err="1">
                    <a:solidFill>
                      <a:srgbClr val="0067AF"/>
                    </a:solidFill>
                    <a:latin typeface="Tw Cen MT" panose="020B0602020104020603" pitchFamily="34" charset="0"/>
                  </a:rPr>
                  <a:t>ntpclimited</a:t>
                </a:r>
                <a:r>
                  <a:rPr lang="en-US" sz="2100">
                    <a:solidFill>
                      <a:srgbClr val="0067AF"/>
                    </a:solidFill>
                    <a:latin typeface="Tw Cen MT" panose="020B0602020104020603" pitchFamily="34" charset="0"/>
                  </a:rPr>
                  <a:t> </a:t>
                </a:r>
              </a:p>
            </p:txBody>
          </p:sp>
        </p:grpSp>
        <p:sp>
          <p:nvSpPr>
            <p:cNvPr id="39" name="TextBox 38">
              <a:extLst>
                <a:ext uri="{FF2B5EF4-FFF2-40B4-BE49-F238E27FC236}">
                  <a16:creationId xmlns:a16="http://schemas.microsoft.com/office/drawing/2014/main" id="{E1EBEBEC-F366-417E-ADC0-AC94DCBC6D95}"/>
                </a:ext>
              </a:extLst>
            </p:cNvPr>
            <p:cNvSpPr txBox="1"/>
            <p:nvPr/>
          </p:nvSpPr>
          <p:spPr>
            <a:xfrm>
              <a:off x="429356" y="6259403"/>
              <a:ext cx="1719942" cy="461665"/>
            </a:xfrm>
            <a:prstGeom prst="rect">
              <a:avLst/>
            </a:prstGeom>
            <a:noFill/>
          </p:spPr>
          <p:txBody>
            <a:bodyPr wrap="square" rtlCol="0">
              <a:spAutoFit/>
            </a:bodyPr>
            <a:lstStyle/>
            <a:p>
              <a:pPr algn="ctr"/>
              <a:r>
                <a:rPr lang="en-US" sz="2400">
                  <a:solidFill>
                    <a:srgbClr val="0067AF"/>
                  </a:solidFill>
                  <a:latin typeface="Tw Cen MT" panose="020B0602020104020603" pitchFamily="34" charset="0"/>
                </a:rPr>
                <a:t>Follow us on:</a:t>
              </a:r>
            </a:p>
          </p:txBody>
        </p:sp>
      </p:grpSp>
      <p:sp>
        <p:nvSpPr>
          <p:cNvPr id="53" name="Text Placeholder 2">
            <a:extLst>
              <a:ext uri="{FF2B5EF4-FFF2-40B4-BE49-F238E27FC236}">
                <a16:creationId xmlns:a16="http://schemas.microsoft.com/office/drawing/2014/main" id="{767D4DF5-E6B1-4A6E-8752-9011A451418B}"/>
              </a:ext>
            </a:extLst>
          </p:cNvPr>
          <p:cNvSpPr txBox="1">
            <a:spLocks/>
          </p:cNvSpPr>
          <p:nvPr/>
        </p:nvSpPr>
        <p:spPr>
          <a:xfrm>
            <a:off x="0" y="3176693"/>
            <a:ext cx="6127202" cy="1921045"/>
          </a:xfrm>
          <a:prstGeom prst="rect">
            <a:avLst/>
          </a:prstGeom>
        </p:spPr>
        <p:txBody>
          <a:bodyPr lIns="91440" tIns="45720" rIns="91440" bIns="45720" anchor="ctr">
            <a:noAutofit/>
          </a:bodyPr>
          <a:lstStyle>
            <a:lvl1pPr marL="0" indent="0" algn="ctr" defTabSz="914400" rtl="0" eaLnBrk="1" latinLnBrk="0" hangingPunct="1">
              <a:lnSpc>
                <a:spcPct val="100000"/>
              </a:lnSpc>
              <a:spcBef>
                <a:spcPts val="0"/>
              </a:spcBef>
              <a:buClr>
                <a:srgbClr val="0067AC"/>
              </a:buClr>
              <a:buFont typeface="Wingdings" pitchFamily="2" charset="2"/>
              <a:buNone/>
              <a:defRPr lang="en-US" sz="3600" b="1" kern="1200" spc="0" baseline="0">
                <a:solidFill>
                  <a:srgbClr val="0067AC"/>
                </a:solidFill>
                <a:latin typeface="Univers 45 Light" pitchFamily="34" charset="0"/>
                <a:ea typeface="+mn-ea"/>
                <a:cs typeface="+mn-cs"/>
              </a:defRPr>
            </a:lvl1pPr>
            <a:lvl2pPr marL="457200" indent="-228600" algn="l" defTabSz="914400" rtl="0" eaLnBrk="1" latinLnBrk="0" hangingPunct="1">
              <a:lnSpc>
                <a:spcPct val="90000"/>
              </a:lnSpc>
              <a:spcBef>
                <a:spcPts val="500"/>
              </a:spcBef>
              <a:buClr>
                <a:srgbClr val="0067AC"/>
              </a:buClr>
              <a:buFont typeface="Arial" pitchFamily="34" charset="0"/>
              <a:buChar char="–"/>
              <a:defRPr lang="en-US" sz="1600" kern="1200" dirty="0" smtClean="0">
                <a:solidFill>
                  <a:schemeClr val="tx1"/>
                </a:solidFill>
                <a:latin typeface="Univers 45 Light" pitchFamily="34" charset="0"/>
                <a:ea typeface="+mn-ea"/>
                <a:cs typeface="+mn-cs"/>
              </a:defRPr>
            </a:lvl2pPr>
            <a:lvl3pPr marL="685800" indent="-228600" algn="l" defTabSz="914400" rtl="0" eaLnBrk="1" latinLnBrk="0" hangingPunct="1">
              <a:lnSpc>
                <a:spcPct val="90000"/>
              </a:lnSpc>
              <a:spcBef>
                <a:spcPts val="500"/>
              </a:spcBef>
              <a:buClr>
                <a:srgbClr val="0067AC"/>
              </a:buClr>
              <a:buFont typeface="Arial" panose="020B0604020202020204" pitchFamily="34" charset="0"/>
              <a:buChar char="•"/>
              <a:defRPr lang="en-US" sz="1600" kern="1200" dirty="0" smtClean="0">
                <a:solidFill>
                  <a:schemeClr val="tx1"/>
                </a:solidFill>
                <a:latin typeface="Univers 45 Light" pitchFamily="34" charset="0"/>
                <a:ea typeface="+mn-ea"/>
                <a:cs typeface="+mn-cs"/>
              </a:defRPr>
            </a:lvl3pPr>
            <a:lvl4pPr marL="914400" indent="-228600" algn="l" defTabSz="914400" rtl="0" eaLnBrk="1" latinLnBrk="0" hangingPunct="1">
              <a:lnSpc>
                <a:spcPct val="90000"/>
              </a:lnSpc>
              <a:spcBef>
                <a:spcPts val="500"/>
              </a:spcBef>
              <a:buClr>
                <a:srgbClr val="0067AC"/>
              </a:buClr>
              <a:buFont typeface="Univers 45 Light" pitchFamily="34" charset="0"/>
              <a:buChar char="»"/>
              <a:defRPr lang="en-US" sz="1600" kern="1200" dirty="0" smtClean="0">
                <a:solidFill>
                  <a:schemeClr val="tx1"/>
                </a:solidFill>
                <a:latin typeface="Univers 45 Light"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Univers 45 Light"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6500"/>
              </a:lnSpc>
              <a:defRPr/>
            </a:pPr>
            <a:endParaRPr lang="en-US" sz="2800">
              <a:solidFill>
                <a:schemeClr val="bg1"/>
              </a:solidFill>
            </a:endParaRPr>
          </a:p>
        </p:txBody>
      </p:sp>
      <p:sp>
        <p:nvSpPr>
          <p:cNvPr id="56" name="TextBox 55">
            <a:extLst>
              <a:ext uri="{FF2B5EF4-FFF2-40B4-BE49-F238E27FC236}">
                <a16:creationId xmlns:a16="http://schemas.microsoft.com/office/drawing/2014/main" id="{6C2B2031-76BD-4F54-9472-27E419DB1D47}"/>
              </a:ext>
            </a:extLst>
          </p:cNvPr>
          <p:cNvSpPr txBox="1"/>
          <p:nvPr/>
        </p:nvSpPr>
        <p:spPr>
          <a:xfrm>
            <a:off x="8347" y="2903220"/>
            <a:ext cx="1982184"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R&amp;R Colony, </a:t>
            </a:r>
            <a:r>
              <a:rPr lang="en-US" sz="1200" err="1">
                <a:solidFill>
                  <a:schemeClr val="bg1"/>
                </a:solidFill>
                <a:effectLst>
                  <a:outerShdw blurRad="38100" dist="38100" dir="2700000" algn="tl">
                    <a:srgbClr val="000000">
                      <a:alpha val="43137"/>
                    </a:srgbClr>
                  </a:outerShdw>
                </a:effectLst>
              </a:rPr>
              <a:t>Darlipali</a:t>
            </a:r>
            <a:endParaRPr lang="en-US" sz="1200">
              <a:solidFill>
                <a:schemeClr val="bg1"/>
              </a:solidFill>
              <a:effectLst>
                <a:outerShdw blurRad="38100" dist="38100" dir="2700000" algn="tl">
                  <a:srgbClr val="000000">
                    <a:alpha val="43137"/>
                  </a:srgbClr>
                </a:outerShdw>
              </a:effectLst>
            </a:endParaRPr>
          </a:p>
        </p:txBody>
      </p:sp>
      <p:sp>
        <p:nvSpPr>
          <p:cNvPr id="58" name="TextBox 57">
            <a:extLst>
              <a:ext uri="{FF2B5EF4-FFF2-40B4-BE49-F238E27FC236}">
                <a16:creationId xmlns:a16="http://schemas.microsoft.com/office/drawing/2014/main" id="{6C2B2031-76BD-4F54-9472-27E419DB1D47}"/>
              </a:ext>
            </a:extLst>
          </p:cNvPr>
          <p:cNvSpPr txBox="1"/>
          <p:nvPr/>
        </p:nvSpPr>
        <p:spPr>
          <a:xfrm>
            <a:off x="2062626" y="2903220"/>
            <a:ext cx="1982182"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Bhadla</a:t>
            </a:r>
            <a:endParaRPr lang="en-US" sz="1200">
              <a:solidFill>
                <a:schemeClr val="bg1"/>
              </a:solidFill>
              <a:effectLst>
                <a:outerShdw blurRad="38100" dist="38100" dir="2700000" algn="tl">
                  <a:srgbClr val="000000">
                    <a:alpha val="43137"/>
                  </a:srgbClr>
                </a:outerShdw>
              </a:effectLst>
            </a:endParaRPr>
          </a:p>
        </p:txBody>
      </p:sp>
      <p:grpSp>
        <p:nvGrpSpPr>
          <p:cNvPr id="3" name="Group 2"/>
          <p:cNvGrpSpPr>
            <a:grpSpLocks/>
          </p:cNvGrpSpPr>
          <p:nvPr/>
        </p:nvGrpSpPr>
        <p:grpSpPr>
          <a:xfrm>
            <a:off x="10212000" y="3124192"/>
            <a:ext cx="1980000" cy="1980000"/>
            <a:chOff x="4135325" y="1137738"/>
            <a:chExt cx="1980000" cy="1980000"/>
          </a:xfrm>
        </p:grpSpPr>
        <p:pic>
          <p:nvPicPr>
            <p:cNvPr id="29" name="Picture 28" descr="A windmill on top of a pole&#10;&#10;Description automatically generated">
              <a:extLst>
                <a:ext uri="{FF2B5EF4-FFF2-40B4-BE49-F238E27FC236}">
                  <a16:creationId xmlns:a16="http://schemas.microsoft.com/office/drawing/2014/main" id="{A73E2657-0808-48F1-9284-6145B182BB69}"/>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4135325" y="1137738"/>
              <a:ext cx="1980000" cy="1980000"/>
            </a:xfrm>
            <a:prstGeom prst="rect">
              <a:avLst/>
            </a:prstGeom>
          </p:spPr>
        </p:pic>
        <p:sp>
          <p:nvSpPr>
            <p:cNvPr id="59" name="TextBox 58">
              <a:extLst>
                <a:ext uri="{FF2B5EF4-FFF2-40B4-BE49-F238E27FC236}">
                  <a16:creationId xmlns:a16="http://schemas.microsoft.com/office/drawing/2014/main" id="{6C2B2031-76BD-4F54-9472-27E419DB1D47}"/>
                </a:ext>
              </a:extLst>
            </p:cNvPr>
            <p:cNvSpPr txBox="1"/>
            <p:nvPr/>
          </p:nvSpPr>
          <p:spPr>
            <a:xfrm>
              <a:off x="4138851" y="2903220"/>
              <a:ext cx="1974292"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Rojmal</a:t>
              </a:r>
              <a:endParaRPr lang="en-US" sz="1200">
                <a:solidFill>
                  <a:schemeClr val="bg1"/>
                </a:solidFill>
                <a:effectLst>
                  <a:outerShdw blurRad="38100" dist="38100" dir="2700000" algn="tl">
                    <a:srgbClr val="000000">
                      <a:alpha val="43137"/>
                    </a:srgbClr>
                  </a:outerShdw>
                </a:effectLst>
              </a:endParaRPr>
            </a:p>
          </p:txBody>
        </p:sp>
      </p:grpSp>
      <p:sp>
        <p:nvSpPr>
          <p:cNvPr id="60" name="TextBox 59">
            <a:extLst>
              <a:ext uri="{FF2B5EF4-FFF2-40B4-BE49-F238E27FC236}">
                <a16:creationId xmlns:a16="http://schemas.microsoft.com/office/drawing/2014/main" id="{6C2B2031-76BD-4F54-9472-27E419DB1D47}"/>
              </a:ext>
            </a:extLst>
          </p:cNvPr>
          <p:cNvSpPr txBox="1"/>
          <p:nvPr/>
        </p:nvSpPr>
        <p:spPr>
          <a:xfrm>
            <a:off x="6127202" y="4880115"/>
            <a:ext cx="1980000"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Koldam</a:t>
            </a:r>
            <a:endParaRPr lang="en-US" sz="1200">
              <a:solidFill>
                <a:schemeClr val="bg1"/>
              </a:solidFill>
              <a:effectLst>
                <a:outerShdw blurRad="38100" dist="38100" dir="2700000" algn="tl">
                  <a:srgbClr val="000000">
                    <a:alpha val="43137"/>
                  </a:srgbClr>
                </a:outerShdw>
              </a:effectLst>
            </a:endParaRPr>
          </a:p>
        </p:txBody>
      </p:sp>
      <p:sp>
        <p:nvSpPr>
          <p:cNvPr id="61" name="TextBox 60">
            <a:extLst>
              <a:ext uri="{FF2B5EF4-FFF2-40B4-BE49-F238E27FC236}">
                <a16:creationId xmlns:a16="http://schemas.microsoft.com/office/drawing/2014/main" id="{6C2B2031-76BD-4F54-9472-27E419DB1D47}"/>
              </a:ext>
            </a:extLst>
          </p:cNvPr>
          <p:cNvSpPr txBox="1"/>
          <p:nvPr/>
        </p:nvSpPr>
        <p:spPr>
          <a:xfrm>
            <a:off x="8152017" y="4883220"/>
            <a:ext cx="1980000"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Kayamkulam</a:t>
            </a:r>
            <a:endParaRPr lang="en-US" sz="1200">
              <a:solidFill>
                <a:schemeClr val="bg1"/>
              </a:solidFill>
              <a:effectLst>
                <a:outerShdw blurRad="38100" dist="38100" dir="2700000" algn="tl">
                  <a:srgbClr val="000000">
                    <a:alpha val="43137"/>
                  </a:srgbClr>
                </a:outerShdw>
              </a:effectLst>
            </a:endParaRPr>
          </a:p>
        </p:txBody>
      </p:sp>
      <p:grpSp>
        <p:nvGrpSpPr>
          <p:cNvPr id="2" name="Group 1"/>
          <p:cNvGrpSpPr/>
          <p:nvPr/>
        </p:nvGrpSpPr>
        <p:grpSpPr>
          <a:xfrm>
            <a:off x="4119209" y="1134274"/>
            <a:ext cx="1980000" cy="1980000"/>
            <a:chOff x="10212002" y="3117738"/>
            <a:chExt cx="1980000" cy="1980000"/>
          </a:xfrm>
        </p:grpSpPr>
        <p:pic>
          <p:nvPicPr>
            <p:cNvPr id="25" name="Picture 24" descr="A view of a city at night&#10;&#10;Description automatically generated">
              <a:extLst>
                <a:ext uri="{FF2B5EF4-FFF2-40B4-BE49-F238E27FC236}">
                  <a16:creationId xmlns:a16="http://schemas.microsoft.com/office/drawing/2014/main" id="{8A7B314A-1964-432B-8389-A27BF6E5DDA0}"/>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212002" y="3117738"/>
              <a:ext cx="1980000" cy="1980000"/>
            </a:xfrm>
            <a:prstGeom prst="rect">
              <a:avLst/>
            </a:prstGeom>
          </p:spPr>
        </p:pic>
        <p:sp>
          <p:nvSpPr>
            <p:cNvPr id="62" name="TextBox 61">
              <a:extLst>
                <a:ext uri="{FF2B5EF4-FFF2-40B4-BE49-F238E27FC236}">
                  <a16:creationId xmlns:a16="http://schemas.microsoft.com/office/drawing/2014/main" id="{6C2B2031-76BD-4F54-9472-27E419DB1D47}"/>
                </a:ext>
              </a:extLst>
            </p:cNvPr>
            <p:cNvSpPr txBox="1"/>
            <p:nvPr/>
          </p:nvSpPr>
          <p:spPr>
            <a:xfrm>
              <a:off x="10213309" y="4883220"/>
              <a:ext cx="1978693"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Kudgi</a:t>
              </a:r>
              <a:endParaRPr lang="en-US" sz="1200">
                <a:solidFill>
                  <a:schemeClr val="bg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278697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29860-4271-F1AB-60B0-5D8F2FBA87D5}"/>
              </a:ext>
            </a:extLst>
          </p:cNvPr>
          <p:cNvSpPr>
            <a:spLocks noGrp="1"/>
          </p:cNvSpPr>
          <p:nvPr>
            <p:ph type="title"/>
          </p:nvPr>
        </p:nvSpPr>
        <p:spPr/>
        <p:txBody>
          <a:bodyPr/>
          <a:lstStyle/>
          <a:p>
            <a:r>
              <a:rPr lang="en-IN" sz="2000" b="1" i="1" kern="0">
                <a:solidFill>
                  <a:schemeClr val="accent1"/>
                </a:solidFill>
                <a:latin typeface="+mn-lt"/>
              </a:rPr>
              <a:t>Restriction on DC declaration</a:t>
            </a:r>
            <a:endParaRPr lang="en-US" sz="2000" b="1" i="1" kern="0">
              <a:solidFill>
                <a:schemeClr val="accent1"/>
              </a:solidFill>
              <a:latin typeface="+mn-lt"/>
            </a:endParaRPr>
          </a:p>
        </p:txBody>
      </p:sp>
      <p:sp>
        <p:nvSpPr>
          <p:cNvPr id="3" name="Text Placeholder 2">
            <a:extLst>
              <a:ext uri="{FF2B5EF4-FFF2-40B4-BE49-F238E27FC236}">
                <a16:creationId xmlns:a16="http://schemas.microsoft.com/office/drawing/2014/main" id="{0CAFE1CF-F3E0-649B-07ED-210F1D2EA1BA}"/>
              </a:ext>
            </a:extLst>
          </p:cNvPr>
          <p:cNvSpPr>
            <a:spLocks noGrp="1"/>
          </p:cNvSpPr>
          <p:nvPr>
            <p:ph type="body" sz="quarter" idx="10"/>
          </p:nvPr>
        </p:nvSpPr>
        <p:spPr>
          <a:xfrm>
            <a:off x="300035" y="1074162"/>
            <a:ext cx="11591927" cy="5506639"/>
          </a:xfrm>
        </p:spPr>
        <p:txBody>
          <a:bodyPr>
            <a:noAutofit/>
          </a:bodyPr>
          <a:lstStyle/>
          <a:p>
            <a:pPr algn="just">
              <a:lnSpc>
                <a:spcPct val="107000"/>
              </a:lnSpc>
              <a:spcAft>
                <a:spcPts val="800"/>
              </a:spcAft>
              <a:buFont typeface="Wingdings" panose="05000000000000000000" pitchFamily="2" charset="2"/>
              <a:buChar char="ü"/>
            </a:pPr>
            <a:r>
              <a:rPr lang="en-IN" sz="1800" kern="100">
                <a:effectLst/>
                <a:ea typeface="Arial" panose="020B0604020202020204" pitchFamily="34" charset="0"/>
                <a:cs typeface="Mangal" panose="02040503050203030202" pitchFamily="18" charset="0"/>
              </a:rPr>
              <a:t>Clause 45 (8) of the </a:t>
            </a:r>
            <a:r>
              <a:rPr lang="en-IN" sz="1800" kern="100">
                <a:ea typeface="Arial" panose="020B0604020202020204" pitchFamily="34" charset="0"/>
                <a:cs typeface="Mangal" panose="02040503050203030202" pitchFamily="18" charset="0"/>
              </a:rPr>
              <a:t>IEGC</a:t>
            </a:r>
            <a:r>
              <a:rPr lang="en-IN" sz="1800" kern="100">
                <a:effectLst/>
                <a:ea typeface="Arial" panose="020B0604020202020204" pitchFamily="34" charset="0"/>
                <a:cs typeface="Mangal" panose="02040503050203030202" pitchFamily="18" charset="0"/>
              </a:rPr>
              <a:t> Regulations-2023 provides that</a:t>
            </a:r>
            <a:r>
              <a:rPr lang="en-US" sz="1800" kern="100" spc="20">
                <a:ea typeface="Calibri" panose="020F0502020204030204" pitchFamily="34" charset="0"/>
                <a:cs typeface="Mangal" panose="02040503050203030202" pitchFamily="18" charset="0"/>
              </a:rPr>
              <a:t> a thermal generating station </a:t>
            </a:r>
            <a:r>
              <a:rPr lang="en-US" sz="1800" kern="100" spc="-15">
                <a:effectLst/>
                <a:ea typeface="Calibri" panose="020F0502020204030204" pitchFamily="34" charset="0"/>
                <a:cs typeface="Mangal" panose="02040503050203030202" pitchFamily="18" charset="0"/>
              </a:rPr>
              <a:t>shall declare ex-bus Declared </a:t>
            </a:r>
            <a:r>
              <a:rPr lang="en-US" sz="1800" kern="100" spc="-10">
                <a:effectLst/>
                <a:ea typeface="Calibri" panose="020F0502020204030204" pitchFamily="34" charset="0"/>
                <a:cs typeface="Mangal" panose="02040503050203030202" pitchFamily="18" charset="0"/>
              </a:rPr>
              <a:t>Capacity </a:t>
            </a:r>
            <a:r>
              <a:rPr lang="en-US" sz="1800" b="1" kern="100" spc="-10">
                <a:effectLst/>
                <a:ea typeface="Calibri" panose="020F0502020204030204" pitchFamily="34" charset="0"/>
                <a:cs typeface="Mangal" panose="02040503050203030202" pitchFamily="18" charset="0"/>
              </a:rPr>
              <a:t>limited to 100% MCR less auxiliary power consumption.</a:t>
            </a:r>
          </a:p>
          <a:p>
            <a:pPr algn="just" fontAlgn="base">
              <a:buFont typeface="Wingdings" panose="05000000000000000000" pitchFamily="2" charset="2"/>
              <a:buChar char="ü"/>
            </a:pPr>
            <a:r>
              <a:rPr lang="en-IN" sz="1800">
                <a:ea typeface="Yu Mincho" panose="02020400000000000000" pitchFamily="18" charset="-128"/>
              </a:rPr>
              <a:t>Considering the fact that there is significant capacity on bar which can provide requisite 4500 MW of </a:t>
            </a:r>
            <a:r>
              <a:rPr lang="en-IN" sz="1800" b="1">
                <a:ea typeface="Yu Mincho" panose="02020400000000000000" pitchFamily="18" charset="-128"/>
              </a:rPr>
              <a:t>Primary frequency response</a:t>
            </a:r>
            <a:r>
              <a:rPr lang="en-IN" sz="1800">
                <a:ea typeface="Yu Mincho" panose="02020400000000000000" pitchFamily="18" charset="-128"/>
              </a:rPr>
              <a:t>, putting </a:t>
            </a:r>
            <a:r>
              <a:rPr lang="en-IN" sz="1800">
                <a:effectLst/>
                <a:ea typeface="Yu Mincho" panose="02020400000000000000" pitchFamily="18" charset="-128"/>
              </a:rPr>
              <a:t>restriction on DC declaration on all </a:t>
            </a:r>
            <a:r>
              <a:rPr lang="en-IN" sz="1800">
                <a:ea typeface="Yu Mincho" panose="02020400000000000000" pitchFamily="18" charset="-128"/>
              </a:rPr>
              <a:t>the thermal stations, </a:t>
            </a:r>
            <a:r>
              <a:rPr lang="en-IN" sz="1800">
                <a:effectLst/>
                <a:ea typeface="Yu Mincho" panose="02020400000000000000" pitchFamily="18" charset="-128"/>
              </a:rPr>
              <a:t>results in artificially depriving the Grid from power.</a:t>
            </a:r>
          </a:p>
          <a:p>
            <a:pPr marL="0" indent="0" algn="just" fontAlgn="base">
              <a:buNone/>
            </a:pPr>
            <a:endParaRPr lang="en-IN" sz="200">
              <a:effectLst/>
              <a:ea typeface="Yu Mincho" panose="02020400000000000000" pitchFamily="18" charset="-128"/>
            </a:endParaRPr>
          </a:p>
          <a:p>
            <a:pPr algn="just" fontAlgn="base">
              <a:buFont typeface="Wingdings" panose="05000000000000000000" pitchFamily="2" charset="2"/>
              <a:buChar char="ü"/>
            </a:pPr>
            <a:r>
              <a:rPr lang="en-IN" sz="1800">
                <a:effectLst/>
                <a:ea typeface="Yu Mincho" panose="02020400000000000000" pitchFamily="18" charset="-128"/>
              </a:rPr>
              <a:t>It is suggested that pit head coal stations having low ECR, may be allowed to declare DC up to 105% of MCR less auxiliary power consumption and </a:t>
            </a:r>
            <a:r>
              <a:rPr lang="en-IN" sz="1800" b="1">
                <a:ea typeface="Yu Mincho" panose="02020400000000000000" pitchFamily="18" charset="-128"/>
              </a:rPr>
              <a:t>scheduled </a:t>
            </a:r>
            <a:r>
              <a:rPr lang="en-IN" sz="1800" b="1">
                <a:effectLst/>
                <a:ea typeface="Yu Mincho" panose="02020400000000000000" pitchFamily="18" charset="-128"/>
              </a:rPr>
              <a:t>up to their </a:t>
            </a:r>
            <a:r>
              <a:rPr lang="en-IN" sz="1800" b="1">
                <a:ea typeface="Yu Mincho" panose="02020400000000000000" pitchFamily="18" charset="-128"/>
              </a:rPr>
              <a:t>declared</a:t>
            </a:r>
            <a:r>
              <a:rPr lang="en-IN" sz="1800" b="1">
                <a:effectLst/>
                <a:ea typeface="Yu Mincho" panose="02020400000000000000" pitchFamily="18" charset="-128"/>
              </a:rPr>
              <a:t> capacity</a:t>
            </a:r>
            <a:r>
              <a:rPr lang="en-IN" sz="1800">
                <a:effectLst/>
                <a:ea typeface="Yu Mincho" panose="02020400000000000000" pitchFamily="18" charset="-128"/>
              </a:rPr>
              <a:t>.</a:t>
            </a:r>
          </a:p>
          <a:p>
            <a:pPr marL="0" indent="0" algn="just" fontAlgn="base">
              <a:buNone/>
            </a:pPr>
            <a:endParaRPr lang="en-IN" sz="200">
              <a:effectLst/>
              <a:ea typeface="Yu Mincho" panose="02020400000000000000" pitchFamily="18" charset="-128"/>
            </a:endParaRPr>
          </a:p>
          <a:p>
            <a:pPr algn="just">
              <a:buFont typeface="Wingdings" panose="05000000000000000000" pitchFamily="2" charset="2"/>
              <a:buChar char="ü"/>
            </a:pPr>
            <a:r>
              <a:rPr lang="en-IN" sz="1800">
                <a:ea typeface="Yu Mincho" panose="02020400000000000000" pitchFamily="18" charset="-128"/>
              </a:rPr>
              <a:t>Removal of ceiling on DC declaration on pit head stations shall result in </a:t>
            </a:r>
          </a:p>
          <a:p>
            <a:pPr marL="630238" indent="-269875" algn="just">
              <a:buFont typeface="Wingdings" panose="05000000000000000000" pitchFamily="2" charset="2"/>
              <a:buChar char="§"/>
            </a:pPr>
            <a:r>
              <a:rPr lang="en-IN" sz="1800" b="1">
                <a:ea typeface="Yu Mincho" panose="02020400000000000000" pitchFamily="18" charset="-128"/>
              </a:rPr>
              <a:t>Reduction </a:t>
            </a:r>
            <a:r>
              <a:rPr lang="en-IN" sz="1800" b="1">
                <a:effectLst/>
                <a:ea typeface="Yu Mincho" panose="02020400000000000000" pitchFamily="18" charset="-128"/>
              </a:rPr>
              <a:t>of  the power procurement cost of DISCOMs </a:t>
            </a:r>
            <a:r>
              <a:rPr lang="en-IN" sz="1800">
                <a:effectLst/>
                <a:ea typeface="Yu Mincho" panose="02020400000000000000" pitchFamily="18" charset="-128"/>
              </a:rPr>
              <a:t>due i</a:t>
            </a:r>
            <a:r>
              <a:rPr lang="en-IN" sz="1800">
                <a:ea typeface="Yu Mincho" panose="02020400000000000000" pitchFamily="18" charset="-128"/>
              </a:rPr>
              <a:t>ncreased </a:t>
            </a:r>
            <a:r>
              <a:rPr lang="en-IN" sz="1800">
                <a:effectLst/>
                <a:ea typeface="Yu Mincho" panose="02020400000000000000" pitchFamily="18" charset="-128"/>
              </a:rPr>
              <a:t>generation </a:t>
            </a:r>
            <a:r>
              <a:rPr lang="en-IN" sz="1800">
                <a:ea typeface="Yu Mincho" panose="02020400000000000000" pitchFamily="18" charset="-128"/>
              </a:rPr>
              <a:t>from </a:t>
            </a:r>
            <a:r>
              <a:rPr lang="en-IN" sz="1800">
                <a:effectLst/>
                <a:ea typeface="Yu Mincho" panose="02020400000000000000" pitchFamily="18" charset="-128"/>
              </a:rPr>
              <a:t>cheaper pit head stations.</a:t>
            </a:r>
          </a:p>
          <a:p>
            <a:pPr marL="630238" indent="-269875" algn="just">
              <a:buFont typeface="Wingdings" panose="05000000000000000000" pitchFamily="2" charset="2"/>
              <a:buChar char="§"/>
            </a:pPr>
            <a:r>
              <a:rPr lang="en-IN" sz="1800">
                <a:ea typeface="Yu Mincho" panose="02020400000000000000" pitchFamily="18" charset="-128"/>
              </a:rPr>
              <a:t>H</a:t>
            </a:r>
            <a:r>
              <a:rPr lang="en-IN" sz="1800">
                <a:effectLst/>
                <a:ea typeface="Yu Mincho" panose="02020400000000000000" pitchFamily="18" charset="-128"/>
              </a:rPr>
              <a:t>igher availability of power during high demand days.</a:t>
            </a:r>
          </a:p>
          <a:p>
            <a:pPr marL="0" indent="0" algn="just">
              <a:lnSpc>
                <a:spcPct val="107000"/>
              </a:lnSpc>
              <a:spcAft>
                <a:spcPts val="800"/>
              </a:spcAft>
              <a:buNone/>
            </a:pPr>
            <a:endParaRPr lang="en-IN" sz="1800" i="1" kern="100" spc="20">
              <a:solidFill>
                <a:srgbClr val="000000"/>
              </a:solidFill>
              <a:effectLst/>
              <a:ea typeface="Calibri" panose="020F0502020204030204" pitchFamily="34" charset="0"/>
              <a:cs typeface="Mangal" panose="02040503050203030202" pitchFamily="18" charset="0"/>
            </a:endParaRPr>
          </a:p>
          <a:p>
            <a:pPr marL="0" indent="0" algn="just">
              <a:lnSpc>
                <a:spcPct val="107000"/>
              </a:lnSpc>
              <a:spcAft>
                <a:spcPts val="800"/>
              </a:spcAft>
              <a:buNone/>
            </a:pPr>
            <a:endParaRPr lang="en-IN" sz="1800" kern="100">
              <a:effectLst/>
              <a:ea typeface="Calibri" panose="020F0502020204030204" pitchFamily="34" charset="0"/>
              <a:cs typeface="Mangal" panose="02040503050203030202" pitchFamily="18" charset="0"/>
            </a:endParaRPr>
          </a:p>
          <a:p>
            <a:pPr marL="0" indent="0">
              <a:buNone/>
            </a:pPr>
            <a:endParaRPr lang="en-US" sz="1800"/>
          </a:p>
        </p:txBody>
      </p:sp>
      <p:sp>
        <p:nvSpPr>
          <p:cNvPr id="4" name="TextBox 3">
            <a:extLst>
              <a:ext uri="{FF2B5EF4-FFF2-40B4-BE49-F238E27FC236}">
                <a16:creationId xmlns:a16="http://schemas.microsoft.com/office/drawing/2014/main" id="{0B09C8A6-F8F9-95E6-D9A1-C23B164F54F9}"/>
              </a:ext>
            </a:extLst>
          </p:cNvPr>
          <p:cNvSpPr txBox="1"/>
          <p:nvPr/>
        </p:nvSpPr>
        <p:spPr>
          <a:xfrm>
            <a:off x="555840" y="5061686"/>
            <a:ext cx="11080315" cy="646331"/>
          </a:xfrm>
          <a:prstGeom prst="rect">
            <a:avLst/>
          </a:prstGeom>
          <a:solidFill>
            <a:schemeClr val="accent1">
              <a:lumMod val="20000"/>
              <a:lumOff val="80000"/>
            </a:schemeClr>
          </a:solidFill>
          <a:ln>
            <a:solidFill>
              <a:schemeClr val="accent1"/>
            </a:solidFill>
          </a:ln>
        </p:spPr>
        <p:txBody>
          <a:bodyPr wrap="square" rtlCol="0">
            <a:spAutoFit/>
          </a:bodyPr>
          <a:lstStyle/>
          <a:p>
            <a:pPr algn="just"/>
            <a:r>
              <a:rPr lang="en-IN" b="1" i="1">
                <a:solidFill>
                  <a:srgbClr val="0070C0"/>
                </a:solidFill>
              </a:rPr>
              <a:t>Regulation 45(8) may be modified and the DC &amp; SG restriction of </a:t>
            </a:r>
            <a:r>
              <a:rPr lang="en-US" b="1" i="1">
                <a:solidFill>
                  <a:srgbClr val="0070C0"/>
                </a:solidFill>
              </a:rPr>
              <a:t>100% MCR less auxiliary power consumption on may be removed for pit head stations.</a:t>
            </a:r>
          </a:p>
        </p:txBody>
      </p:sp>
    </p:spTree>
    <p:extLst>
      <p:ext uri="{BB962C8B-B14F-4D97-AF65-F5344CB8AC3E}">
        <p14:creationId xmlns:p14="http://schemas.microsoft.com/office/powerpoint/2010/main" val="219019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7114F0-9C15-5251-9928-B75779C4D155}"/>
              </a:ext>
            </a:extLst>
          </p:cNvPr>
          <p:cNvSpPr/>
          <p:nvPr/>
        </p:nvSpPr>
        <p:spPr>
          <a:xfrm>
            <a:off x="4075712" y="2644170"/>
            <a:ext cx="3794051" cy="1569660"/>
          </a:xfrm>
          <a:prstGeom prst="rect">
            <a:avLst/>
          </a:prstGeom>
          <a:noFill/>
        </p:spPr>
        <p:txBody>
          <a:bodyPr wrap="none" lIns="91440" tIns="45720" rIns="91440" bIns="45720">
            <a:spAutoFit/>
          </a:bodyPr>
          <a:lstStyle/>
          <a:p>
            <a:pPr algn="ctr"/>
            <a:r>
              <a:rPr lang="en-IN" sz="9600" b="1">
                <a:ln w="0"/>
                <a:solidFill>
                  <a:schemeClr val="accent1"/>
                </a:solidFill>
                <a:effectLst>
                  <a:outerShdw blurRad="38100" dist="25400" dir="5400000" algn="ctr" rotWithShape="0">
                    <a:srgbClr val="6E747A">
                      <a:alpha val="43000"/>
                    </a:srgbClr>
                  </a:outerShdw>
                </a:effectLst>
              </a:rPr>
              <a:t>Thanks</a:t>
            </a:r>
            <a:endParaRPr lang="en-IN" sz="9600"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35786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89FA7-0B16-4DA7-EB54-A0A6FE5EC6EC}"/>
              </a:ext>
            </a:extLst>
          </p:cNvPr>
          <p:cNvSpPr>
            <a:spLocks noGrp="1"/>
          </p:cNvSpPr>
          <p:nvPr>
            <p:ph type="title"/>
          </p:nvPr>
        </p:nvSpPr>
        <p:spPr/>
        <p:txBody>
          <a:bodyPr>
            <a:normAutofit/>
          </a:bodyPr>
          <a:lstStyle/>
          <a:p>
            <a:pPr algn="just"/>
            <a:r>
              <a:rPr lang="en-IN" sz="2000" b="1" i="1">
                <a:solidFill>
                  <a:srgbClr val="0070C0"/>
                </a:solidFill>
                <a:effectLst/>
                <a:latin typeface="+mn-lt"/>
                <a:ea typeface="Arial" panose="020B0604020202020204" pitchFamily="34" charset="0"/>
              </a:rPr>
              <a:t>Requirement of furnishing efforts to achieve a schedule of Minimum Turn Down level (MTL).</a:t>
            </a:r>
            <a:endParaRPr lang="en-IN" sz="2000" i="1">
              <a:latin typeface="+mn-lt"/>
            </a:endParaRPr>
          </a:p>
        </p:txBody>
      </p:sp>
      <p:sp>
        <p:nvSpPr>
          <p:cNvPr id="3" name="Text Placeholder 2">
            <a:extLst>
              <a:ext uri="{FF2B5EF4-FFF2-40B4-BE49-F238E27FC236}">
                <a16:creationId xmlns:a16="http://schemas.microsoft.com/office/drawing/2014/main" id="{7B49EBFF-A23D-E6A7-40BE-1F2FC1A7AED6}"/>
              </a:ext>
            </a:extLst>
          </p:cNvPr>
          <p:cNvSpPr>
            <a:spLocks noGrp="1"/>
          </p:cNvSpPr>
          <p:nvPr>
            <p:ph type="body" sz="quarter" idx="10"/>
          </p:nvPr>
        </p:nvSpPr>
        <p:spPr>
          <a:xfrm>
            <a:off x="371475" y="1147665"/>
            <a:ext cx="11449050" cy="5364260"/>
          </a:xfrm>
        </p:spPr>
        <p:txBody>
          <a:bodyPr vert="horz" lIns="91440" tIns="45720" rIns="91440" bIns="45720" rtlCol="0" anchor="t">
            <a:noAutofit/>
          </a:bodyPr>
          <a:lstStyle/>
          <a:p>
            <a:pPr algn="just">
              <a:buFont typeface="Wingdings" panose="05000000000000000000" pitchFamily="2" charset="2"/>
              <a:buChar char="ü"/>
            </a:pPr>
            <a:r>
              <a:rPr lang="en-IN" sz="1800" kern="100">
                <a:ea typeface="Arial" panose="020B0604020202020204" pitchFamily="34" charset="0"/>
                <a:cs typeface="Mangal"/>
              </a:rPr>
              <a:t>Regulation </a:t>
            </a:r>
            <a:r>
              <a:rPr lang="en-IN" sz="1800" kern="100">
                <a:effectLst/>
                <a:ea typeface="Arial" panose="020B0604020202020204" pitchFamily="34" charset="0"/>
                <a:cs typeface="Mangal"/>
              </a:rPr>
              <a:t>49(2)(a)(5)(a) of the Draft Amendment provides that in case a generating station has received schedule up to MTL in peak hours but not during </a:t>
            </a:r>
            <a:r>
              <a:rPr lang="en-IN" sz="1800" kern="100">
                <a:ea typeface="Arial" panose="020B0604020202020204" pitchFamily="34" charset="0"/>
                <a:cs typeface="Mangal"/>
              </a:rPr>
              <a:t>off </a:t>
            </a:r>
            <a:r>
              <a:rPr lang="en-IN" sz="1800" kern="100">
                <a:effectLst/>
                <a:ea typeface="Arial" panose="020B0604020202020204" pitchFamily="34" charset="0"/>
                <a:cs typeface="Mangal"/>
              </a:rPr>
              <a:t>peak hours, it shall be provided schedule up to MTL through SCED.</a:t>
            </a:r>
          </a:p>
          <a:p>
            <a:pPr marL="0" indent="0" algn="just">
              <a:buNone/>
            </a:pPr>
            <a:endParaRPr lang="en-IN" sz="200" kern="100">
              <a:effectLst/>
              <a:ea typeface="Arial" panose="020B0604020202020204" pitchFamily="34" charset="0"/>
              <a:cs typeface="Mangal" panose="02040503050203030202" pitchFamily="18" charset="0"/>
            </a:endParaRPr>
          </a:p>
          <a:p>
            <a:pPr algn="just">
              <a:buFont typeface="Wingdings" panose="05000000000000000000" pitchFamily="2" charset="2"/>
              <a:buChar char="ü"/>
            </a:pPr>
            <a:r>
              <a:rPr lang="en-IN" sz="1800" kern="100">
                <a:effectLst/>
                <a:ea typeface="Arial" panose="020B0604020202020204" pitchFamily="34" charset="0"/>
                <a:cs typeface="Mangal"/>
              </a:rPr>
              <a:t>However</a:t>
            </a:r>
            <a:r>
              <a:rPr lang="en-IN" sz="1800" kern="100">
                <a:ea typeface="Arial" panose="020B0604020202020204" pitchFamily="34" charset="0"/>
                <a:cs typeface="Mangal"/>
              </a:rPr>
              <a:t>, for that, Generating station has to furnish </a:t>
            </a:r>
            <a:r>
              <a:rPr lang="en-IN" sz="1800" kern="100">
                <a:effectLst/>
                <a:ea typeface="Arial" panose="020B0604020202020204" pitchFamily="34" charset="0"/>
                <a:cs typeface="Mangal"/>
              </a:rPr>
              <a:t>the efforts made to achieve schedule up to MTL through the sale of power in the Power market to respective RLDCs.</a:t>
            </a:r>
          </a:p>
          <a:p>
            <a:pPr marL="0" indent="0" algn="just">
              <a:buNone/>
            </a:pPr>
            <a:endParaRPr lang="en-IN" sz="200" kern="100">
              <a:effectLst/>
              <a:ea typeface="Arial" panose="020B0604020202020204" pitchFamily="34" charset="0"/>
              <a:cs typeface="Mangal" panose="02040503050203030202" pitchFamily="18" charset="0"/>
            </a:endParaRPr>
          </a:p>
          <a:p>
            <a:pPr algn="just" fontAlgn="base">
              <a:lnSpc>
                <a:spcPct val="107000"/>
              </a:lnSpc>
              <a:buFont typeface="Wingdings" panose="05000000000000000000" pitchFamily="2" charset="2"/>
              <a:buChar char="ü"/>
            </a:pPr>
            <a:r>
              <a:rPr lang="en-IN" sz="1800" kern="100">
                <a:effectLst/>
                <a:ea typeface="Arial" panose="020B0604020202020204" pitchFamily="34" charset="0"/>
                <a:cs typeface="Mangal" panose="02040503050203030202" pitchFamily="18" charset="0"/>
              </a:rPr>
              <a:t>Electricity (Late Payment Surcharge and Related Matters) (Amendment) Rules-2024 has made </a:t>
            </a:r>
            <a:r>
              <a:rPr lang="en-IN" sz="1800" b="1" kern="100">
                <a:effectLst/>
                <a:ea typeface="Arial" panose="020B0604020202020204" pitchFamily="34" charset="0"/>
                <a:cs typeface="Mangal" panose="02040503050203030202" pitchFamily="18" charset="0"/>
              </a:rPr>
              <a:t>it mandatory for generators to bid the </a:t>
            </a:r>
            <a:r>
              <a:rPr lang="en-IN" sz="1800" b="1" kern="100">
                <a:cs typeface="Mangal" panose="02040503050203030202" pitchFamily="18" charset="0"/>
              </a:rPr>
              <a:t>URS</a:t>
            </a:r>
            <a:r>
              <a:rPr lang="en-IN" sz="1800" b="1" kern="100">
                <a:effectLst/>
                <a:ea typeface="Arial" panose="020B0604020202020204" pitchFamily="34" charset="0"/>
                <a:cs typeface="Mangal" panose="02040503050203030202" pitchFamily="18" charset="0"/>
              </a:rPr>
              <a:t> power in the power exchange.</a:t>
            </a:r>
          </a:p>
          <a:p>
            <a:pPr marL="0" indent="0" algn="just" fontAlgn="base">
              <a:lnSpc>
                <a:spcPct val="107000"/>
              </a:lnSpc>
              <a:buNone/>
            </a:pPr>
            <a:endParaRPr lang="en-IN" sz="200" b="1" kern="100">
              <a:effectLst/>
              <a:ea typeface="Arial" panose="020B0604020202020204" pitchFamily="34" charset="0"/>
              <a:cs typeface="Mangal" panose="02040503050203030202" pitchFamily="18" charset="0"/>
            </a:endParaRPr>
          </a:p>
          <a:p>
            <a:pPr algn="just" fontAlgn="base">
              <a:lnSpc>
                <a:spcPct val="107000"/>
              </a:lnSpc>
              <a:buFont typeface="Wingdings" panose="05000000000000000000" pitchFamily="2" charset="2"/>
              <a:buChar char="ü"/>
            </a:pPr>
            <a:r>
              <a:rPr lang="en-IN" sz="1800" kern="100">
                <a:effectLst/>
                <a:ea typeface="Arial" panose="020B0604020202020204" pitchFamily="34" charset="0"/>
                <a:cs typeface="Mangal"/>
              </a:rPr>
              <a:t>In case generating company fails to offer such URS power in the power exchange, there are penal provisions of deduction of Fixed Charges. Hence requirement of arranging schedule through market is being taken care by LPS rules.  </a:t>
            </a:r>
          </a:p>
          <a:p>
            <a:pPr algn="just" fontAlgn="base">
              <a:lnSpc>
                <a:spcPct val="107000"/>
              </a:lnSpc>
              <a:buFont typeface="Wingdings" panose="05000000000000000000" pitchFamily="2" charset="2"/>
              <a:buChar char="ü"/>
            </a:pPr>
            <a:r>
              <a:rPr lang="en-IN" sz="1800" kern="100">
                <a:effectLst/>
                <a:ea typeface="Arial" panose="020B0604020202020204" pitchFamily="34" charset="0"/>
                <a:cs typeface="Mangal"/>
              </a:rPr>
              <a:t>Further, as per the procedure issued by NLDC for the implementation of above provisions all market participation related information is being furnished to RLDCs</a:t>
            </a:r>
            <a:r>
              <a:rPr lang="en-IN" sz="1800" kern="100">
                <a:ea typeface="Arial" panose="020B0604020202020204" pitchFamily="34" charset="0"/>
                <a:cs typeface="Mangal"/>
              </a:rPr>
              <a:t>. Therefore, the additional requirement of furnishing the efforts by the generators to RLDCs may be relaxed.</a:t>
            </a:r>
            <a:endParaRPr lang="en-IN" sz="1800" kern="100">
              <a:effectLst/>
              <a:ea typeface="Arial" panose="020B0604020202020204" pitchFamily="34" charset="0"/>
              <a:cs typeface="Mangal"/>
            </a:endParaRPr>
          </a:p>
          <a:p>
            <a:pPr marL="266700" indent="0" algn="just" fontAlgn="base">
              <a:lnSpc>
                <a:spcPct val="107000"/>
              </a:lnSpc>
              <a:buNone/>
            </a:pPr>
            <a:endParaRPr lang="en-IN" sz="1800" b="1" i="1" kern="100">
              <a:solidFill>
                <a:srgbClr val="0070C0"/>
              </a:solidFill>
              <a:effectLst/>
              <a:ea typeface="Arial" panose="020B0604020202020204" pitchFamily="34" charset="0"/>
              <a:cs typeface="Mangal" panose="02040503050203030202" pitchFamily="18" charset="0"/>
            </a:endParaRPr>
          </a:p>
          <a:p>
            <a:pPr marL="0" indent="0">
              <a:buNone/>
            </a:pPr>
            <a:endParaRPr lang="en-IN" sz="1800" kern="100">
              <a:effectLst/>
              <a:ea typeface="Calibri" panose="020F0502020204030204" pitchFamily="34" charset="0"/>
              <a:cs typeface="Mangal" panose="02040503050203030202" pitchFamily="18" charset="0"/>
            </a:endParaRPr>
          </a:p>
          <a:p>
            <a:pPr marL="0" indent="0">
              <a:buNone/>
            </a:pPr>
            <a:endParaRPr lang="en-IN" sz="1800"/>
          </a:p>
        </p:txBody>
      </p:sp>
      <p:sp>
        <p:nvSpPr>
          <p:cNvPr id="4" name="TextBox 3">
            <a:extLst>
              <a:ext uri="{FF2B5EF4-FFF2-40B4-BE49-F238E27FC236}">
                <a16:creationId xmlns:a16="http://schemas.microsoft.com/office/drawing/2014/main" id="{3E7E023A-7A01-E95A-6414-5989D820D011}"/>
              </a:ext>
            </a:extLst>
          </p:cNvPr>
          <p:cNvSpPr txBox="1"/>
          <p:nvPr/>
        </p:nvSpPr>
        <p:spPr>
          <a:xfrm>
            <a:off x="769667" y="5358115"/>
            <a:ext cx="11055220" cy="671915"/>
          </a:xfrm>
          <a:prstGeom prst="rect">
            <a:avLst/>
          </a:prstGeom>
          <a:solidFill>
            <a:schemeClr val="accent1">
              <a:lumMod val="20000"/>
              <a:lumOff val="80000"/>
            </a:schemeClr>
          </a:solidFill>
          <a:ln>
            <a:solidFill>
              <a:schemeClr val="accent1"/>
            </a:solidFill>
          </a:ln>
        </p:spPr>
        <p:txBody>
          <a:bodyPr wrap="square" lIns="91440" tIns="45720" rIns="91440" bIns="45720" rtlCol="0" anchor="t">
            <a:spAutoFit/>
          </a:bodyPr>
          <a:lstStyle/>
          <a:p>
            <a:pPr marL="114300" algn="just" fontAlgn="base">
              <a:lnSpc>
                <a:spcPct val="107000"/>
              </a:lnSpc>
            </a:pPr>
            <a:r>
              <a:rPr lang="en-IN" b="1" i="1" kern="100">
                <a:solidFill>
                  <a:srgbClr val="0070C0"/>
                </a:solidFill>
                <a:ea typeface="Arial" panose="020B0604020202020204" pitchFamily="34" charset="0"/>
                <a:cs typeface="Mangal"/>
              </a:rPr>
              <a:t>Since LPS rules has made it mandatory to offer 100% URS power in market</a:t>
            </a:r>
            <a:r>
              <a:rPr lang="en-IN" b="1" i="1" kern="100">
                <a:solidFill>
                  <a:srgbClr val="0070C0"/>
                </a:solidFill>
                <a:cs typeface="Mangal"/>
              </a:rPr>
              <a:t>, the requirement of furnishing the effort</a:t>
            </a:r>
            <a:r>
              <a:rPr lang="en-IN" sz="1800" b="1" i="1" kern="100">
                <a:solidFill>
                  <a:srgbClr val="0070C0"/>
                </a:solidFill>
                <a:effectLst/>
                <a:ea typeface="Arial" panose="020B0604020202020204" pitchFamily="34" charset="0"/>
                <a:cs typeface="Mangal"/>
              </a:rPr>
              <a:t>s to get MTL schedule may be dropped. </a:t>
            </a:r>
            <a:endParaRPr lang="en-US" b="1">
              <a:cs typeface="Mangal"/>
            </a:endParaRPr>
          </a:p>
        </p:txBody>
      </p:sp>
    </p:spTree>
    <p:extLst>
      <p:ext uri="{BB962C8B-B14F-4D97-AF65-F5344CB8AC3E}">
        <p14:creationId xmlns:p14="http://schemas.microsoft.com/office/powerpoint/2010/main" val="1573608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D25D2-81FA-29A8-DC1F-51D7F19A22CD}"/>
              </a:ext>
            </a:extLst>
          </p:cNvPr>
          <p:cNvSpPr>
            <a:spLocks noGrp="1"/>
          </p:cNvSpPr>
          <p:nvPr>
            <p:ph type="title"/>
          </p:nvPr>
        </p:nvSpPr>
        <p:spPr/>
        <p:txBody>
          <a:bodyPr>
            <a:normAutofit/>
          </a:bodyPr>
          <a:lstStyle/>
          <a:p>
            <a:r>
              <a:rPr lang="en-IN" sz="2000" b="1" i="1">
                <a:solidFill>
                  <a:srgbClr val="0070C0"/>
                </a:solidFill>
                <a:latin typeface="+mn-lt"/>
              </a:rPr>
              <a:t>Non-Revision of  Schedule under T-GNA bilateral transactions </a:t>
            </a:r>
            <a:r>
              <a:rPr lang="en-US" sz="2000" b="1" i="1">
                <a:solidFill>
                  <a:srgbClr val="0070C0"/>
                </a:solidFill>
                <a:latin typeface="+mn-lt"/>
              </a:rPr>
              <a:t>in case of Partial Outage</a:t>
            </a:r>
          </a:p>
        </p:txBody>
      </p:sp>
      <p:sp>
        <p:nvSpPr>
          <p:cNvPr id="3" name="Text Placeholder 2">
            <a:extLst>
              <a:ext uri="{FF2B5EF4-FFF2-40B4-BE49-F238E27FC236}">
                <a16:creationId xmlns:a16="http://schemas.microsoft.com/office/drawing/2014/main" id="{A5B2F5CB-468C-1ADE-6D5A-22998278D78B}"/>
              </a:ext>
            </a:extLst>
          </p:cNvPr>
          <p:cNvSpPr>
            <a:spLocks noGrp="1"/>
          </p:cNvSpPr>
          <p:nvPr>
            <p:ph type="body" sz="quarter" idx="10"/>
          </p:nvPr>
        </p:nvSpPr>
        <p:spPr>
          <a:xfrm>
            <a:off x="270589" y="1082351"/>
            <a:ext cx="11454686" cy="5355771"/>
          </a:xfrm>
        </p:spPr>
        <p:txBody>
          <a:bodyPr vert="horz" lIns="91440" tIns="45720" rIns="91440" bIns="45720" rtlCol="0" anchor="t">
            <a:noAutofit/>
          </a:bodyPr>
          <a:lstStyle/>
          <a:p>
            <a:pPr algn="just">
              <a:lnSpc>
                <a:spcPct val="107000"/>
              </a:lnSpc>
              <a:spcAft>
                <a:spcPts val="800"/>
              </a:spcAft>
              <a:buFont typeface="Wingdings" panose="05000000000000000000" pitchFamily="2" charset="2"/>
              <a:buChar char="ü"/>
            </a:pPr>
            <a:r>
              <a:rPr lang="en-US" sz="1800" kern="100" dirty="0">
                <a:ea typeface="Calibri" panose="020F0502020204030204" pitchFamily="34" charset="0"/>
                <a:cs typeface="Mangal"/>
              </a:rPr>
              <a:t>Vide Suo-motto order dt. 30.09.2023, Hon’ble Commission has allowed r</a:t>
            </a:r>
            <a:r>
              <a:rPr lang="en-US" sz="1800" kern="100" dirty="0">
                <a:effectLst/>
                <a:ea typeface="Calibri" panose="020F0502020204030204" pitchFamily="34" charset="0"/>
                <a:cs typeface="Mangal"/>
              </a:rPr>
              <a:t>evision of DC and schedule </a:t>
            </a:r>
            <a:r>
              <a:rPr lang="en-US" sz="1800" b="1" kern="100" dirty="0">
                <a:effectLst/>
                <a:ea typeface="Calibri" panose="020F0502020204030204" pitchFamily="34" charset="0"/>
                <a:cs typeface="Mangal"/>
              </a:rPr>
              <a:t>under bilateral transactions </a:t>
            </a:r>
            <a:r>
              <a:rPr lang="en-US" sz="1800" kern="100" dirty="0">
                <a:ea typeface="Calibri" panose="020F0502020204030204" pitchFamily="34" charset="0"/>
                <a:cs typeface="Mangal"/>
              </a:rPr>
              <a:t>in case of </a:t>
            </a:r>
            <a:r>
              <a:rPr lang="en-US" sz="1800" b="1" kern="100" dirty="0">
                <a:ea typeface="Calibri" panose="020F0502020204030204" pitchFamily="34" charset="0"/>
                <a:cs typeface="Mangal"/>
              </a:rPr>
              <a:t>partial outage</a:t>
            </a:r>
            <a:r>
              <a:rPr lang="en-US" sz="1800" b="1" kern="100" dirty="0">
                <a:effectLst/>
                <a:ea typeface="Calibri" panose="020F0502020204030204" pitchFamily="34" charset="0"/>
                <a:cs typeface="Mangal"/>
              </a:rPr>
              <a:t>. </a:t>
            </a:r>
            <a:r>
              <a:rPr lang="en-US" sz="1800" kern="100" dirty="0">
                <a:effectLst/>
                <a:ea typeface="Calibri" panose="020F0502020204030204" pitchFamily="34" charset="0"/>
                <a:cs typeface="Mangal"/>
              </a:rPr>
              <a:t>D</a:t>
            </a:r>
            <a:r>
              <a:rPr lang="en-US" sz="1800" kern="100" dirty="0">
                <a:ea typeface="Calibri" panose="020F0502020204030204" pitchFamily="34" charset="0"/>
                <a:cs typeface="Mangal"/>
              </a:rPr>
              <a:t>raft amendment in Regulation </a:t>
            </a:r>
            <a:r>
              <a:rPr lang="en-US" sz="1800" b="1" kern="100" dirty="0">
                <a:ea typeface="Calibri" panose="020F0502020204030204" pitchFamily="34" charset="0"/>
                <a:cs typeface="Mangal"/>
              </a:rPr>
              <a:t>49(7)(a) </a:t>
            </a:r>
            <a:r>
              <a:rPr lang="en-US" sz="1800" kern="100" dirty="0">
                <a:ea typeface="Calibri" panose="020F0502020204030204" pitchFamily="34" charset="0"/>
                <a:cs typeface="Mangal"/>
              </a:rPr>
              <a:t>also provides the same.</a:t>
            </a:r>
          </a:p>
          <a:p>
            <a:pPr algn="just">
              <a:lnSpc>
                <a:spcPct val="107000"/>
              </a:lnSpc>
              <a:spcAft>
                <a:spcPts val="800"/>
              </a:spcAft>
              <a:buFont typeface="Wingdings" panose="05000000000000000000" pitchFamily="2" charset="2"/>
              <a:buChar char="ü"/>
            </a:pPr>
            <a:r>
              <a:rPr lang="en-US" sz="1800" kern="100" dirty="0">
                <a:ea typeface="Calibri" panose="020F0502020204030204" pitchFamily="34" charset="0"/>
                <a:cs typeface="Mangal"/>
              </a:rPr>
              <a:t>In case of partial outage, t</a:t>
            </a:r>
            <a:r>
              <a:rPr lang="en-US" sz="1800" kern="100" dirty="0">
                <a:effectLst/>
                <a:ea typeface="Calibri" panose="020F0502020204030204" pitchFamily="34" charset="0"/>
                <a:cs typeface="Mangal"/>
              </a:rPr>
              <a:t>hough the revisions of DC and schedule under</a:t>
            </a:r>
            <a:r>
              <a:rPr lang="en-US" sz="1800" b="1" kern="100" dirty="0">
                <a:effectLst/>
                <a:ea typeface="Calibri" panose="020F0502020204030204" pitchFamily="34" charset="0"/>
                <a:cs typeface="Mangal"/>
              </a:rPr>
              <a:t> bilateral transactions have been allowed, </a:t>
            </a:r>
            <a:r>
              <a:rPr lang="en-US" sz="1800" kern="100" dirty="0">
                <a:effectLst/>
                <a:ea typeface="Calibri" panose="020F0502020204030204" pitchFamily="34" charset="0"/>
                <a:cs typeface="Mangal"/>
              </a:rPr>
              <a:t>however, the revision of schedule </a:t>
            </a:r>
            <a:r>
              <a:rPr lang="en-US" sz="1800" b="1" kern="100" dirty="0">
                <a:effectLst/>
                <a:ea typeface="Calibri" panose="020F0502020204030204" pitchFamily="34" charset="0"/>
                <a:cs typeface="Mangal"/>
              </a:rPr>
              <a:t>under T-GNA bilateral transaction</a:t>
            </a:r>
            <a:r>
              <a:rPr lang="en-US" sz="1800" kern="100" dirty="0">
                <a:effectLst/>
                <a:ea typeface="Calibri" panose="020F0502020204030204" pitchFamily="34" charset="0"/>
                <a:cs typeface="Mangal"/>
              </a:rPr>
              <a:t> is not being allowed due to clause 49(4)(a) of IEGC 2023, which provides </a:t>
            </a:r>
            <a:r>
              <a:rPr lang="en-US" sz="1800" kern="100" dirty="0">
                <a:ea typeface="Calibri" panose="020F0502020204030204" pitchFamily="34" charset="0"/>
                <a:cs typeface="Mangal"/>
              </a:rPr>
              <a:t>as follows: </a:t>
            </a:r>
          </a:p>
          <a:p>
            <a:pPr marL="457200" indent="0" algn="just">
              <a:buNone/>
            </a:pPr>
            <a:r>
              <a:rPr lang="en-US" sz="1800" kern="100" dirty="0">
                <a:cs typeface="Calibri"/>
              </a:rPr>
              <a:t>“</a:t>
            </a:r>
            <a:r>
              <a:rPr lang="en-US" sz="1800" i="1" kern="100" dirty="0">
                <a:cs typeface="Calibri"/>
              </a:rPr>
              <a:t>…………scheduled transactions under </a:t>
            </a:r>
            <a:r>
              <a:rPr lang="en-US" sz="1800" b="1" i="1" kern="100" dirty="0">
                <a:cs typeface="Calibri"/>
              </a:rPr>
              <a:t>T-GNA </a:t>
            </a:r>
            <a:r>
              <a:rPr lang="en-US" sz="1800" i="1" kern="100" dirty="0">
                <a:cs typeface="Calibri"/>
              </a:rPr>
              <a:t>once scheduled cannot be revised other than in case of </a:t>
            </a:r>
            <a:r>
              <a:rPr lang="en-US" sz="1800" b="1" i="1" kern="100" dirty="0">
                <a:cs typeface="Calibri"/>
              </a:rPr>
              <a:t>forced outage</a:t>
            </a:r>
            <a:r>
              <a:rPr lang="en-US" sz="1800" i="1" kern="100" dirty="0">
                <a:cs typeface="Calibri"/>
              </a:rPr>
              <a:t> as per clause (7) of this Regulation.”</a:t>
            </a:r>
            <a:endParaRPr lang="en-US" dirty="0">
              <a:cs typeface="Calibri" panose="020F0502020204030204"/>
            </a:endParaRPr>
          </a:p>
          <a:p>
            <a:pPr algn="just">
              <a:lnSpc>
                <a:spcPct val="107000"/>
              </a:lnSpc>
              <a:spcAft>
                <a:spcPts val="800"/>
              </a:spcAft>
              <a:buFont typeface="Wingdings" panose="05000000000000000000" pitchFamily="2" charset="2"/>
              <a:buChar char="ü"/>
            </a:pPr>
            <a:r>
              <a:rPr lang="en-US" sz="1800" kern="100" dirty="0">
                <a:ea typeface="Calibri" panose="020F0502020204030204" pitchFamily="34" charset="0"/>
                <a:cs typeface="Mangal"/>
              </a:rPr>
              <a:t>In case of partial outage, non-revision</a:t>
            </a:r>
            <a:r>
              <a:rPr lang="en-US" sz="1800" kern="100" dirty="0">
                <a:effectLst/>
                <a:ea typeface="Calibri" panose="020F0502020204030204" pitchFamily="34" charset="0"/>
                <a:cs typeface="Mangal"/>
              </a:rPr>
              <a:t> of schedule </a:t>
            </a:r>
            <a:r>
              <a:rPr lang="en-US" sz="1800" kern="100" dirty="0">
                <a:ea typeface="Calibri" panose="020F0502020204030204" pitchFamily="34" charset="0"/>
                <a:cs typeface="Calibri"/>
              </a:rPr>
              <a:t>under T-GNA bilateral transaction is causing an imbalance between actual injection by the  generator and </a:t>
            </a:r>
            <a:r>
              <a:rPr lang="en-US" sz="1800" kern="100" dirty="0" err="1">
                <a:ea typeface="Calibri" panose="020F0502020204030204" pitchFamily="34" charset="0"/>
                <a:cs typeface="Calibri"/>
              </a:rPr>
              <a:t>drawal</a:t>
            </a:r>
            <a:r>
              <a:rPr lang="en-US" sz="1800" kern="100" dirty="0">
                <a:ea typeface="Calibri" panose="020F0502020204030204" pitchFamily="34" charset="0"/>
                <a:cs typeface="Calibri"/>
              </a:rPr>
              <a:t> by the beneficiaries. </a:t>
            </a:r>
            <a:endParaRPr lang="en-IN" sz="1800" kern="100" dirty="0">
              <a:ea typeface="Calibri" panose="020F0502020204030204" pitchFamily="34" charset="0"/>
              <a:cs typeface="Mangal"/>
            </a:endParaRPr>
          </a:p>
          <a:p>
            <a:pPr algn="just">
              <a:lnSpc>
                <a:spcPct val="107000"/>
              </a:lnSpc>
              <a:spcAft>
                <a:spcPts val="800"/>
              </a:spcAft>
              <a:buFont typeface="Wingdings" panose="05000000000000000000" pitchFamily="2" charset="2"/>
              <a:buChar char="ü"/>
            </a:pPr>
            <a:r>
              <a:rPr lang="en-US" sz="1800" kern="100" dirty="0">
                <a:ea typeface="Times New Roman" panose="02020603050405020304" pitchFamily="18" charset="0"/>
                <a:cs typeface="Calibri"/>
              </a:rPr>
              <a:t>Considering that the partial outages are inevitable, the Hon'ble commission has pleased to consider partial outage akin to forced outage and has provided equal treatment for DC and schedule revisions.</a:t>
            </a:r>
          </a:p>
          <a:p>
            <a:pPr algn="just">
              <a:lnSpc>
                <a:spcPct val="107000"/>
              </a:lnSpc>
              <a:spcAft>
                <a:spcPts val="800"/>
              </a:spcAft>
              <a:buFont typeface="Wingdings" panose="05000000000000000000" pitchFamily="2" charset="2"/>
              <a:buChar char="ü"/>
            </a:pPr>
            <a:r>
              <a:rPr lang="en-IN" sz="1800" kern="0" dirty="0">
                <a:solidFill>
                  <a:srgbClr val="000000"/>
                </a:solidFill>
                <a:ea typeface="Times New Roman" panose="02020603050405020304" pitchFamily="18" charset="0"/>
                <a:cs typeface="Mangal"/>
              </a:rPr>
              <a:t>Therefore, </a:t>
            </a:r>
            <a:r>
              <a:rPr lang="en-IN" sz="1800" b="1" kern="0" dirty="0">
                <a:solidFill>
                  <a:srgbClr val="000000"/>
                </a:solidFill>
                <a:ea typeface="Times New Roman" panose="02020603050405020304" pitchFamily="18" charset="0"/>
                <a:cs typeface="Mangal"/>
              </a:rPr>
              <a:t>to</a:t>
            </a:r>
            <a:r>
              <a:rPr lang="en-IN" sz="1800" b="1" kern="0" dirty="0">
                <a:solidFill>
                  <a:srgbClr val="000000"/>
                </a:solidFill>
                <a:effectLst/>
                <a:ea typeface="Times New Roman" panose="02020603050405020304" pitchFamily="18" charset="0"/>
                <a:cs typeface="Mangal"/>
              </a:rPr>
              <a:t> </a:t>
            </a:r>
            <a:r>
              <a:rPr lang="en-IN" sz="1800" b="1" kern="0" dirty="0">
                <a:solidFill>
                  <a:srgbClr val="000000"/>
                </a:solidFill>
                <a:ea typeface="Times New Roman" panose="02020603050405020304" pitchFamily="18" charset="0"/>
                <a:cs typeface="Mangal"/>
              </a:rPr>
              <a:t>give effect</a:t>
            </a:r>
            <a:r>
              <a:rPr lang="en-IN" sz="1800" kern="0" dirty="0">
                <a:solidFill>
                  <a:srgbClr val="000000"/>
                </a:solidFill>
                <a:ea typeface="Times New Roman" panose="02020603050405020304" pitchFamily="18" charset="0"/>
                <a:cs typeface="Mangal"/>
              </a:rPr>
              <a:t> to the provision</a:t>
            </a:r>
            <a:r>
              <a:rPr lang="en-IN" sz="1800" kern="0" dirty="0">
                <a:solidFill>
                  <a:srgbClr val="000000"/>
                </a:solidFill>
                <a:effectLst/>
                <a:ea typeface="Times New Roman" panose="02020603050405020304" pitchFamily="18" charset="0"/>
                <a:cs typeface="Mangal"/>
              </a:rPr>
              <a:t> of the</a:t>
            </a:r>
            <a:r>
              <a:rPr lang="en-IN" sz="1800" kern="0" dirty="0">
                <a:solidFill>
                  <a:srgbClr val="000000"/>
                </a:solidFill>
                <a:ea typeface="Times New Roman" panose="02020603050405020304" pitchFamily="18" charset="0"/>
                <a:cs typeface="Mangal"/>
              </a:rPr>
              <a:t> </a:t>
            </a:r>
            <a:r>
              <a:rPr lang="en-US" sz="1800" kern="100" dirty="0">
                <a:ea typeface="Calibri" panose="020F0502020204030204" pitchFamily="34" charset="0"/>
                <a:cs typeface="Mangal"/>
              </a:rPr>
              <a:t>proposed </a:t>
            </a:r>
            <a:r>
              <a:rPr lang="en-US" sz="1800" kern="100" dirty="0">
                <a:ea typeface="Calibri" panose="020F0502020204030204" pitchFamily="34" charset="0"/>
                <a:cs typeface="Calibri"/>
              </a:rPr>
              <a:t>amendment, </a:t>
            </a:r>
            <a:r>
              <a:rPr lang="en-IN" sz="1800" kern="0" dirty="0">
                <a:solidFill>
                  <a:srgbClr val="000000"/>
                </a:solidFill>
                <a:ea typeface="Calibri" panose="020F0502020204030204" pitchFamily="34" charset="0"/>
                <a:cs typeface="Mangal"/>
              </a:rPr>
              <a:t>clause</a:t>
            </a:r>
            <a:r>
              <a:rPr lang="en-IN" sz="1800" kern="0" dirty="0">
                <a:solidFill>
                  <a:srgbClr val="000000"/>
                </a:solidFill>
                <a:effectLst/>
                <a:ea typeface="Times New Roman" panose="02020603050405020304" pitchFamily="18" charset="0"/>
                <a:cs typeface="Mangal"/>
              </a:rPr>
              <a:t> 49 (4)(a) of IEGC 2023 </a:t>
            </a:r>
            <a:r>
              <a:rPr lang="en-IN" sz="1800" kern="0" dirty="0">
                <a:solidFill>
                  <a:srgbClr val="000000"/>
                </a:solidFill>
                <a:ea typeface="Times New Roman" panose="02020603050405020304" pitchFamily="18" charset="0"/>
                <a:cs typeface="Mangal"/>
              </a:rPr>
              <a:t>also</a:t>
            </a:r>
            <a:r>
              <a:rPr lang="en-IN" sz="1800" kern="0" dirty="0">
                <a:solidFill>
                  <a:srgbClr val="000000"/>
                </a:solidFill>
                <a:effectLst/>
                <a:ea typeface="Times New Roman" panose="02020603050405020304" pitchFamily="18" charset="0"/>
                <a:cs typeface="Mangal"/>
              </a:rPr>
              <a:t> needs be modified as follows:</a:t>
            </a:r>
            <a:endParaRPr lang="en-IN" sz="1800" kern="100" dirty="0">
              <a:effectLst/>
              <a:ea typeface="Calibri" panose="020F0502020204030204" pitchFamily="34" charset="0"/>
              <a:cs typeface="Mangal"/>
            </a:endParaRPr>
          </a:p>
          <a:p>
            <a:pPr marL="0" indent="0" algn="just">
              <a:lnSpc>
                <a:spcPct val="107000"/>
              </a:lnSpc>
              <a:spcAft>
                <a:spcPts val="800"/>
              </a:spcAft>
              <a:buNone/>
            </a:pPr>
            <a:endParaRPr lang="en-IN" sz="1800" kern="100" dirty="0">
              <a:effectLst/>
              <a:ea typeface="Calibri" panose="020F0502020204030204" pitchFamily="34" charset="0"/>
              <a:cs typeface="Mangal" panose="02040503050203030202" pitchFamily="18" charset="0"/>
            </a:endParaRPr>
          </a:p>
          <a:p>
            <a:pPr marL="0" indent="0">
              <a:buNone/>
            </a:pPr>
            <a:endParaRPr lang="en-US" sz="1800" dirty="0"/>
          </a:p>
        </p:txBody>
      </p:sp>
      <p:sp>
        <p:nvSpPr>
          <p:cNvPr id="4" name="TextBox 3">
            <a:extLst>
              <a:ext uri="{FF2B5EF4-FFF2-40B4-BE49-F238E27FC236}">
                <a16:creationId xmlns:a16="http://schemas.microsoft.com/office/drawing/2014/main" id="{C9824280-7D64-0953-8FC6-0F7AA7899A52}"/>
              </a:ext>
            </a:extLst>
          </p:cNvPr>
          <p:cNvSpPr txBox="1"/>
          <p:nvPr/>
        </p:nvSpPr>
        <p:spPr>
          <a:xfrm>
            <a:off x="598635" y="5731529"/>
            <a:ext cx="10995660" cy="646331"/>
          </a:xfrm>
          <a:prstGeom prst="rect">
            <a:avLst/>
          </a:prstGeom>
          <a:solidFill>
            <a:schemeClr val="accent1">
              <a:lumMod val="20000"/>
              <a:lumOff val="80000"/>
            </a:schemeClr>
          </a:solidFill>
          <a:ln>
            <a:solidFill>
              <a:schemeClr val="accent1"/>
            </a:solidFill>
          </a:ln>
        </p:spPr>
        <p:txBody>
          <a:bodyPr wrap="square" rtlCol="0">
            <a:spAutoFit/>
          </a:bodyPr>
          <a:lstStyle/>
          <a:p>
            <a:pPr marL="0" indent="0" algn="just">
              <a:buNone/>
            </a:pPr>
            <a:r>
              <a:rPr lang="en-US" sz="1800" b="1" i="1">
                <a:solidFill>
                  <a:srgbClr val="0070C0"/>
                </a:solidFill>
                <a:effectLst/>
                <a:ea typeface="Arial" panose="020B0604020202020204" pitchFamily="34" charset="0"/>
              </a:rPr>
              <a:t>“…</a:t>
            </a:r>
            <a:r>
              <a:rPr lang="en-IN" sz="1800" b="1" i="1">
                <a:solidFill>
                  <a:srgbClr val="0070C0"/>
                </a:solidFill>
                <a:effectLst/>
                <a:ea typeface="Arial" panose="020B0604020202020204" pitchFamily="34" charset="0"/>
              </a:rPr>
              <a:t>Provided that scheduled transactions under T-GNA once scheduled cannot be revised other than in case of forced/</a:t>
            </a:r>
            <a:r>
              <a:rPr lang="en-IN" sz="1800" b="1" i="1" u="sng">
                <a:solidFill>
                  <a:srgbClr val="0070C0"/>
                </a:solidFill>
                <a:effectLst/>
                <a:ea typeface="Arial" panose="020B0604020202020204" pitchFamily="34" charset="0"/>
              </a:rPr>
              <a:t>partial</a:t>
            </a:r>
            <a:r>
              <a:rPr lang="en-IN" sz="1800" b="1" i="1">
                <a:solidFill>
                  <a:srgbClr val="0070C0"/>
                </a:solidFill>
                <a:effectLst/>
                <a:ea typeface="Arial" panose="020B0604020202020204" pitchFamily="34" charset="0"/>
              </a:rPr>
              <a:t> outage as per clause (7) &amp; 7 (a) of this Regulation.”</a:t>
            </a:r>
            <a:endParaRPr lang="en-IN" sz="1800" b="1">
              <a:effectLst/>
              <a:ea typeface="Times New Roman" panose="02020603050405020304" pitchFamily="18" charset="0"/>
            </a:endParaRPr>
          </a:p>
        </p:txBody>
      </p:sp>
    </p:spTree>
    <p:extLst>
      <p:ext uri="{BB962C8B-B14F-4D97-AF65-F5344CB8AC3E}">
        <p14:creationId xmlns:p14="http://schemas.microsoft.com/office/powerpoint/2010/main" val="2304774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52860-8257-C518-0C8A-8B3080CDBC65}"/>
              </a:ext>
            </a:extLst>
          </p:cNvPr>
          <p:cNvSpPr>
            <a:spLocks noGrp="1"/>
          </p:cNvSpPr>
          <p:nvPr>
            <p:ph type="title"/>
          </p:nvPr>
        </p:nvSpPr>
        <p:spPr/>
        <p:txBody>
          <a:bodyPr>
            <a:noAutofit/>
          </a:bodyPr>
          <a:lstStyle/>
          <a:p>
            <a:br>
              <a:rPr lang="en-IN" sz="2000" b="1" i="1" kern="0">
                <a:solidFill>
                  <a:schemeClr val="accent1"/>
                </a:solidFill>
                <a:latin typeface="+mn-lt"/>
              </a:rPr>
            </a:br>
            <a:r>
              <a:rPr lang="en-IN" sz="2000" b="1" i="1" kern="0">
                <a:solidFill>
                  <a:schemeClr val="accent1"/>
                </a:solidFill>
                <a:latin typeface="+mn-lt"/>
              </a:rPr>
              <a:t>Restriction on number of DC revisions on account of Partial outage</a:t>
            </a:r>
            <a:br>
              <a:rPr lang="en-IN" sz="2000" b="1" i="1" kern="0">
                <a:solidFill>
                  <a:schemeClr val="accent1"/>
                </a:solidFill>
                <a:latin typeface="+mn-lt"/>
              </a:rPr>
            </a:br>
            <a:endParaRPr lang="en-IN" sz="2000" b="1" i="1" kern="0">
              <a:solidFill>
                <a:schemeClr val="accent1"/>
              </a:solidFill>
              <a:latin typeface="+mn-lt"/>
            </a:endParaRPr>
          </a:p>
        </p:txBody>
      </p:sp>
      <p:sp>
        <p:nvSpPr>
          <p:cNvPr id="3" name="Text Placeholder 2">
            <a:extLst>
              <a:ext uri="{FF2B5EF4-FFF2-40B4-BE49-F238E27FC236}">
                <a16:creationId xmlns:a16="http://schemas.microsoft.com/office/drawing/2014/main" id="{6BFA9E95-7BCB-379F-6D86-B663B082E0CE}"/>
              </a:ext>
            </a:extLst>
          </p:cNvPr>
          <p:cNvSpPr>
            <a:spLocks noGrp="1"/>
          </p:cNvSpPr>
          <p:nvPr>
            <p:ph type="body" sz="quarter" idx="10"/>
          </p:nvPr>
        </p:nvSpPr>
        <p:spPr>
          <a:xfrm>
            <a:off x="457201" y="1114610"/>
            <a:ext cx="11392700" cy="5424303"/>
          </a:xfrm>
        </p:spPr>
        <p:txBody>
          <a:bodyPr vert="horz" lIns="91440" tIns="45720" rIns="91440" bIns="45720" rtlCol="0" anchor="t">
            <a:noAutofit/>
          </a:bodyPr>
          <a:lstStyle/>
          <a:p>
            <a:pPr algn="just">
              <a:buFont typeface="Wingdings" panose="05000000000000000000" pitchFamily="2" charset="2"/>
              <a:buChar char="ü"/>
            </a:pPr>
            <a:r>
              <a:rPr lang="en-IN" sz="1800" dirty="0">
                <a:effectLst/>
                <a:ea typeface="Arial" panose="020B0604020202020204" pitchFamily="34" charset="0"/>
              </a:rPr>
              <a:t>As per Regulation 49 (7-a) of Draft amendment, </a:t>
            </a:r>
            <a:r>
              <a:rPr lang="en-IN" sz="1800" dirty="0">
                <a:ea typeface="Arial" panose="020B0604020202020204" pitchFamily="34" charset="0"/>
              </a:rPr>
              <a:t>Coal based generating stations are allowed </a:t>
            </a:r>
            <a:r>
              <a:rPr lang="en-IN" sz="1800" dirty="0">
                <a:effectLst/>
                <a:ea typeface="Arial" panose="020B0604020202020204" pitchFamily="34" charset="0"/>
              </a:rPr>
              <a:t>a maximum of 4 numbers of DC revisions in a day subject to a maximum of 60 revisions during a month.</a:t>
            </a:r>
          </a:p>
          <a:p>
            <a:pPr marL="0" indent="0" algn="just">
              <a:buNone/>
            </a:pPr>
            <a:endParaRPr lang="en-IN" sz="200" dirty="0">
              <a:effectLst/>
              <a:ea typeface="Times New Roman" panose="02020603050405020304" pitchFamily="18" charset="0"/>
            </a:endParaRPr>
          </a:p>
          <a:p>
            <a:pPr algn="just">
              <a:buFont typeface="Wingdings" panose="05000000000000000000" pitchFamily="2" charset="2"/>
              <a:buChar char="ü"/>
            </a:pPr>
            <a:r>
              <a:rPr lang="en-IN" sz="1800" dirty="0">
                <a:ea typeface="Arial" panose="020B0604020202020204" pitchFamily="34" charset="0"/>
              </a:rPr>
              <a:t>O</a:t>
            </a:r>
            <a:r>
              <a:rPr lang="en-IN" sz="1800" dirty="0">
                <a:effectLst/>
                <a:ea typeface="Arial" panose="020B0604020202020204" pitchFamily="34" charset="0"/>
              </a:rPr>
              <a:t>peration of thermal power plants involves running of a large number of auxiliary systems and some of these systems do not have in-built redundancy. Such partial outages are inevitable and cannot be avoided in spite of having best operation practices. </a:t>
            </a:r>
            <a:endParaRPr lang="en-IN" sz="1800" dirty="0">
              <a:effectLst/>
              <a:ea typeface="Arial" panose="020B0604020202020204" pitchFamily="34" charset="0"/>
              <a:cs typeface="Calibri"/>
            </a:endParaRPr>
          </a:p>
          <a:p>
            <a:pPr marL="0" indent="0" algn="just">
              <a:buNone/>
            </a:pPr>
            <a:endParaRPr lang="en-IN" sz="200" dirty="0">
              <a:effectLst/>
              <a:ea typeface="Times New Roman" panose="02020603050405020304" pitchFamily="18" charset="0"/>
            </a:endParaRPr>
          </a:p>
          <a:p>
            <a:pPr algn="just">
              <a:buFont typeface="Wingdings" panose="05000000000000000000" pitchFamily="2" charset="2"/>
              <a:buChar char="ü"/>
            </a:pPr>
            <a:r>
              <a:rPr lang="en-IN" sz="1800" dirty="0">
                <a:effectLst/>
                <a:ea typeface="Arial" panose="020B0604020202020204" pitchFamily="34" charset="0"/>
              </a:rPr>
              <a:t>The </a:t>
            </a:r>
            <a:r>
              <a:rPr lang="en-IN" sz="1800" dirty="0">
                <a:ea typeface="Arial" panose="020B0604020202020204" pitchFamily="34" charset="0"/>
              </a:rPr>
              <a:t>proposed</a:t>
            </a:r>
            <a:r>
              <a:rPr lang="en-IN" sz="1800" dirty="0">
                <a:effectLst/>
                <a:ea typeface="Arial" panose="020B0604020202020204" pitchFamily="34" charset="0"/>
              </a:rPr>
              <a:t> provision is independent </a:t>
            </a:r>
            <a:r>
              <a:rPr lang="en-IN" sz="1800" dirty="0">
                <a:ea typeface="Arial" panose="020B0604020202020204" pitchFamily="34" charset="0"/>
              </a:rPr>
              <a:t>of</a:t>
            </a:r>
            <a:r>
              <a:rPr lang="en-IN" sz="1800" dirty="0">
                <a:effectLst/>
                <a:ea typeface="Arial" panose="020B0604020202020204" pitchFamily="34" charset="0"/>
              </a:rPr>
              <a:t> the number of units in a station and is insufficient for the stations having number of units more than </a:t>
            </a:r>
            <a:r>
              <a:rPr lang="en-IN" sz="1800" dirty="0">
                <a:ea typeface="Arial" panose="020B0604020202020204" pitchFamily="34" charset="0"/>
              </a:rPr>
              <a:t>2. It is also putting restriction in declaring their correct generation capabilities.</a:t>
            </a:r>
            <a:endParaRPr lang="en-IN" sz="1800" dirty="0">
              <a:ea typeface="Arial" panose="020B0604020202020204" pitchFamily="34" charset="0"/>
              <a:cs typeface="Calibri"/>
            </a:endParaRPr>
          </a:p>
          <a:p>
            <a:pPr algn="just">
              <a:buFont typeface="Wingdings" panose="05000000000000000000" pitchFamily="2" charset="2"/>
              <a:buChar char="ü"/>
            </a:pPr>
            <a:r>
              <a:rPr lang="en-IN" sz="1800" dirty="0">
                <a:ea typeface="Arial" panose="020B0604020202020204" pitchFamily="34" charset="0"/>
              </a:rPr>
              <a:t>In case downward revision is not allowed there shall be a mismatch in actual injection and corresponding </a:t>
            </a:r>
            <a:r>
              <a:rPr lang="en-IN" sz="1800" dirty="0" err="1">
                <a:ea typeface="Arial" panose="020B0604020202020204" pitchFamily="34" charset="0"/>
              </a:rPr>
              <a:t>drawal</a:t>
            </a:r>
            <a:r>
              <a:rPr lang="en-IN" sz="1800" dirty="0">
                <a:ea typeface="Arial" panose="020B0604020202020204" pitchFamily="34" charset="0"/>
              </a:rPr>
              <a:t> schedule of the beneficiaries which is not conducive for Grid security. Similarly, if upward revision in DC is not allowed, it shall deprive Grid from available power.</a:t>
            </a:r>
            <a:endParaRPr lang="en-IN" sz="1800" dirty="0">
              <a:ea typeface="Arial" panose="020B0604020202020204" pitchFamily="34" charset="0"/>
              <a:cs typeface="Calibri"/>
            </a:endParaRPr>
          </a:p>
          <a:p>
            <a:pPr algn="just">
              <a:buFont typeface="Wingdings" panose="05000000000000000000" pitchFamily="2" charset="2"/>
              <a:buChar char="ü"/>
            </a:pPr>
            <a:r>
              <a:rPr lang="en-IN" sz="1800" dirty="0"/>
              <a:t>It is pertinent to mention that such DC revisions are allowed only on account of technical reasons </a:t>
            </a:r>
            <a:r>
              <a:rPr lang="en-US" sz="1800" dirty="0"/>
              <a:t>be recorded in writing.</a:t>
            </a:r>
          </a:p>
          <a:p>
            <a:pPr algn="just">
              <a:buFont typeface="Wingdings" panose="05000000000000000000" pitchFamily="2" charset="2"/>
              <a:buChar char="ü"/>
            </a:pPr>
            <a:r>
              <a:rPr lang="en-US" sz="1800" dirty="0"/>
              <a:t>In view of above following may please be provided:</a:t>
            </a:r>
            <a:endParaRPr lang="en-IN" sz="1800" dirty="0"/>
          </a:p>
        </p:txBody>
      </p:sp>
      <p:sp>
        <p:nvSpPr>
          <p:cNvPr id="4" name="TextBox 3">
            <a:extLst>
              <a:ext uri="{FF2B5EF4-FFF2-40B4-BE49-F238E27FC236}">
                <a16:creationId xmlns:a16="http://schemas.microsoft.com/office/drawing/2014/main" id="{F7D0D3FC-AB01-79D6-9E9B-902D334EF7F3}"/>
              </a:ext>
            </a:extLst>
          </p:cNvPr>
          <p:cNvSpPr txBox="1"/>
          <p:nvPr/>
        </p:nvSpPr>
        <p:spPr>
          <a:xfrm>
            <a:off x="777926" y="5356352"/>
            <a:ext cx="10966166" cy="646331"/>
          </a:xfrm>
          <a:prstGeom prst="rect">
            <a:avLst/>
          </a:prstGeom>
          <a:solidFill>
            <a:schemeClr val="accent1">
              <a:lumMod val="20000"/>
              <a:lumOff val="80000"/>
            </a:schemeClr>
          </a:solidFill>
          <a:ln>
            <a:solidFill>
              <a:schemeClr val="accent1"/>
            </a:solidFill>
          </a:ln>
        </p:spPr>
        <p:txBody>
          <a:bodyPr wrap="square" rtlCol="0">
            <a:spAutoFit/>
          </a:bodyPr>
          <a:lstStyle/>
          <a:p>
            <a:pPr marL="0" indent="0" algn="just">
              <a:buNone/>
            </a:pPr>
            <a:r>
              <a:rPr lang="en-IN" sz="1800" b="1" i="1">
                <a:solidFill>
                  <a:srgbClr val="0070C0"/>
                </a:solidFill>
                <a:effectLst/>
                <a:ea typeface="Arial" panose="020B0604020202020204" pitchFamily="34" charset="0"/>
              </a:rPr>
              <a:t>Stations having more than two units, 6 DC revisions per day may be allowed </a:t>
            </a:r>
            <a:r>
              <a:rPr lang="en-IN" b="1" i="1">
                <a:solidFill>
                  <a:srgbClr val="0070C0"/>
                </a:solidFill>
                <a:ea typeface="Arial" panose="020B0604020202020204" pitchFamily="34" charset="0"/>
              </a:rPr>
              <a:t>subject to maximum</a:t>
            </a:r>
            <a:r>
              <a:rPr lang="en-IN" sz="1800" b="1" i="1">
                <a:solidFill>
                  <a:srgbClr val="0070C0"/>
                </a:solidFill>
                <a:effectLst/>
                <a:ea typeface="Arial" panose="020B0604020202020204" pitchFamily="34" charset="0"/>
              </a:rPr>
              <a:t> of 90 revisions in a month. </a:t>
            </a:r>
            <a:endParaRPr lang="en-IN" sz="1800"/>
          </a:p>
        </p:txBody>
      </p:sp>
    </p:spTree>
    <p:extLst>
      <p:ext uri="{BB962C8B-B14F-4D97-AF65-F5344CB8AC3E}">
        <p14:creationId xmlns:p14="http://schemas.microsoft.com/office/powerpoint/2010/main" val="1589574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4061-EA91-C37F-B939-ADC67E3CF07F}"/>
              </a:ext>
            </a:extLst>
          </p:cNvPr>
          <p:cNvSpPr>
            <a:spLocks noGrp="1"/>
          </p:cNvSpPr>
          <p:nvPr>
            <p:ph type="title"/>
          </p:nvPr>
        </p:nvSpPr>
        <p:spPr>
          <a:xfrm>
            <a:off x="457201" y="277199"/>
            <a:ext cx="10325099" cy="700088"/>
          </a:xfrm>
        </p:spPr>
        <p:txBody>
          <a:bodyPr/>
          <a:lstStyle/>
          <a:p>
            <a:r>
              <a:rPr kumimoji="0" lang="en-US" sz="2000" b="1" i="1" u="none" strike="noStrike" kern="1200" cap="none" spc="0" normalizeH="0" baseline="0" noProof="0">
                <a:ln>
                  <a:noFill/>
                </a:ln>
                <a:solidFill>
                  <a:srgbClr val="4472C4"/>
                </a:solidFill>
                <a:effectLst/>
                <a:uLnTx/>
                <a:uFillTx/>
                <a:latin typeface="Calibri" panose="020F0502020204030204"/>
                <a:ea typeface="+mj-ea"/>
                <a:cs typeface="+mj-cs"/>
              </a:rPr>
              <a:t>Procedure for Revival of Units from USD</a:t>
            </a:r>
            <a:r>
              <a:rPr lang="en-US" sz="2000" b="1" i="1">
                <a:solidFill>
                  <a:srgbClr val="4472C4"/>
                </a:solidFill>
                <a:latin typeface="Calibri" panose="020F0502020204030204"/>
              </a:rPr>
              <a:t>....(1/2)</a:t>
            </a:r>
            <a:endParaRPr lang="en-IN" i="1"/>
          </a:p>
        </p:txBody>
      </p:sp>
      <p:sp>
        <p:nvSpPr>
          <p:cNvPr id="3" name="Text Placeholder 2">
            <a:extLst>
              <a:ext uri="{FF2B5EF4-FFF2-40B4-BE49-F238E27FC236}">
                <a16:creationId xmlns:a16="http://schemas.microsoft.com/office/drawing/2014/main" id="{A838365A-8F38-FCE6-D971-BAF91849A970}"/>
              </a:ext>
            </a:extLst>
          </p:cNvPr>
          <p:cNvSpPr>
            <a:spLocks noGrp="1"/>
          </p:cNvSpPr>
          <p:nvPr>
            <p:ph type="body" sz="quarter" idx="10"/>
          </p:nvPr>
        </p:nvSpPr>
        <p:spPr>
          <a:xfrm>
            <a:off x="457200" y="1079506"/>
            <a:ext cx="11430000" cy="5392415"/>
          </a:xfrm>
        </p:spPr>
        <p:txBody>
          <a:bodyPr vert="horz" lIns="91440" tIns="45720" rIns="91440" bIns="45720" rtlCol="0" anchor="t">
            <a:noAutofit/>
          </a:bodyPr>
          <a:lstStyle/>
          <a:p>
            <a:pPr algn="just">
              <a:lnSpc>
                <a:spcPct val="107000"/>
              </a:lnSpc>
              <a:buFont typeface="Wingdings,Sans-Serif" panose="05000000000000000000" pitchFamily="2" charset="2"/>
              <a:buChar char="ü"/>
            </a:pPr>
            <a:r>
              <a:rPr lang="en-IN" sz="1800" kern="100">
                <a:ea typeface="Calibri"/>
                <a:cs typeface="Calibri"/>
              </a:rPr>
              <a:t>Grid code provides that, if a unit has not received schedule up to MTL, it may go under Unit Shut Down (USD).</a:t>
            </a:r>
          </a:p>
          <a:p>
            <a:pPr algn="just">
              <a:lnSpc>
                <a:spcPct val="107000"/>
              </a:lnSpc>
              <a:buFont typeface="Wingdings,Sans-Serif" panose="05000000000000000000" pitchFamily="2" charset="2"/>
              <a:buChar char="ü"/>
            </a:pPr>
            <a:endParaRPr lang="en-US" sz="200" kern="100">
              <a:ea typeface="Calibri"/>
              <a:cs typeface="Calibri"/>
            </a:endParaRPr>
          </a:p>
          <a:p>
            <a:pPr algn="just">
              <a:lnSpc>
                <a:spcPct val="107000"/>
              </a:lnSpc>
              <a:buFont typeface="Wingdings,Sans-Serif" panose="05000000000000000000" pitchFamily="2" charset="2"/>
              <a:buChar char="ü"/>
            </a:pPr>
            <a:r>
              <a:rPr lang="en-IN" sz="1800" kern="100">
                <a:ea typeface="Calibri"/>
                <a:cs typeface="Calibri"/>
              </a:rPr>
              <a:t>NLDC has issued a procedure for SCUC, SCED and USD on 16.04.2024. The procedure provides methodology for revival of a unit from USD for system requirement (SCUC) after considering the technical requirements of the unit such as startup time and commitment for minimum On-bar time.</a:t>
            </a:r>
          </a:p>
          <a:p>
            <a:pPr marL="0" indent="0" algn="just">
              <a:lnSpc>
                <a:spcPct val="107000"/>
              </a:lnSpc>
              <a:buNone/>
            </a:pPr>
            <a:endParaRPr lang="en-IN" sz="200">
              <a:ea typeface="Calibri"/>
              <a:cs typeface="Calibri"/>
            </a:endParaRPr>
          </a:p>
          <a:p>
            <a:pPr algn="just">
              <a:lnSpc>
                <a:spcPct val="107000"/>
              </a:lnSpc>
              <a:buFont typeface="Wingdings,Sans-Serif" panose="05000000000000000000" pitchFamily="2" charset="2"/>
              <a:buChar char="ü"/>
            </a:pPr>
            <a:r>
              <a:rPr lang="en-IN" sz="1800" kern="100">
                <a:ea typeface="Calibri"/>
                <a:cs typeface="Calibri"/>
              </a:rPr>
              <a:t>However, no such methodology has been provided for revival of a unit from USD in other cases such as schedule given by beneficiaries.</a:t>
            </a:r>
          </a:p>
          <a:p>
            <a:pPr algn="just">
              <a:lnSpc>
                <a:spcPct val="107000"/>
              </a:lnSpc>
              <a:buFont typeface="Wingdings,Sans-Serif" panose="05000000000000000000" pitchFamily="2" charset="2"/>
              <a:buChar char="ü"/>
            </a:pPr>
            <a:r>
              <a:rPr lang="en-IN" sz="1800" kern="100">
                <a:cs typeface="Calibri"/>
              </a:rPr>
              <a:t>For the revival of an Off-bar unit from USD, a prior intimation and requisite time from intimation to achieve the desired load is required. </a:t>
            </a:r>
            <a:endParaRPr lang="en-US" sz="1800" kern="100">
              <a:cs typeface="Calibri"/>
            </a:endParaRPr>
          </a:p>
          <a:p>
            <a:pPr algn="just">
              <a:lnSpc>
                <a:spcPct val="107000"/>
              </a:lnSpc>
              <a:buFont typeface="Wingdings,Sans-Serif" panose="05000000000000000000" pitchFamily="2" charset="2"/>
              <a:buChar char="ü"/>
            </a:pPr>
            <a:r>
              <a:rPr lang="en-IN" sz="1800" kern="100">
                <a:cs typeface="Calibri"/>
              </a:rPr>
              <a:t>The above time varies based on the unit condition i.e. cold/warm/hot. Further, in order to avoid frequent start/stop of the unit, commitment of Minimum on bar time is also required.</a:t>
            </a:r>
            <a:endParaRPr lang="en-US" sz="1800" kern="100">
              <a:cs typeface="Calibri"/>
            </a:endParaRPr>
          </a:p>
          <a:p>
            <a:pPr marL="0" indent="0" algn="just">
              <a:lnSpc>
                <a:spcPct val="107000"/>
              </a:lnSpc>
              <a:buNone/>
            </a:pPr>
            <a:endParaRPr lang="en-IN" sz="200">
              <a:cs typeface="Calibri"/>
            </a:endParaRPr>
          </a:p>
          <a:p>
            <a:pPr algn="just">
              <a:lnSpc>
                <a:spcPct val="107000"/>
              </a:lnSpc>
              <a:buFont typeface="Wingdings" panose="05000000000000000000" pitchFamily="2" charset="2"/>
              <a:buChar char="ü"/>
            </a:pPr>
            <a:r>
              <a:rPr lang="en-IN" sz="1800" kern="100">
                <a:cs typeface="Calibri"/>
              </a:rPr>
              <a:t>It is pertinent to mention that beneficiaries give schedule as per their own requirement which may be even up to 2 Hrs before actual delivery of power and without considering the above requirements. </a:t>
            </a:r>
          </a:p>
          <a:p>
            <a:pPr algn="just">
              <a:lnSpc>
                <a:spcPct val="107000"/>
              </a:lnSpc>
              <a:buFont typeface="Wingdings" panose="05000000000000000000" pitchFamily="2" charset="2"/>
              <a:buChar char="ü"/>
            </a:pPr>
            <a:r>
              <a:rPr lang="en-IN" sz="1800" kern="100">
                <a:cs typeface="Calibri"/>
              </a:rPr>
              <a:t>In the absence of the procedure the generators are facing operational difficulties, and a suitable procedure is required for bringing the unit on bar.</a:t>
            </a:r>
            <a:endParaRPr lang="en-IN"/>
          </a:p>
          <a:p>
            <a:pPr algn="just">
              <a:lnSpc>
                <a:spcPct val="107000"/>
              </a:lnSpc>
              <a:buFont typeface="Wingdings" panose="05000000000000000000" pitchFamily="2" charset="2"/>
              <a:buChar char="ü"/>
            </a:pPr>
            <a:endParaRPr lang="en-IN" sz="1800" kern="100">
              <a:cs typeface="Calibri"/>
            </a:endParaRPr>
          </a:p>
          <a:p>
            <a:pPr algn="just">
              <a:lnSpc>
                <a:spcPct val="107000"/>
              </a:lnSpc>
              <a:buFont typeface="Wingdings" panose="05000000000000000000" pitchFamily="2" charset="2"/>
              <a:buChar char="ü"/>
            </a:pPr>
            <a:endParaRPr lang="en-IN" sz="200" b="1" kern="100">
              <a:cs typeface="Calibri"/>
            </a:endParaRPr>
          </a:p>
          <a:p>
            <a:pPr algn="just">
              <a:lnSpc>
                <a:spcPct val="107000"/>
              </a:lnSpc>
              <a:buFont typeface="Wingdings,Sans-Serif" panose="05000000000000000000" pitchFamily="2" charset="2"/>
              <a:buChar char="ü"/>
            </a:pPr>
            <a:endParaRPr lang="en-IN" sz="1800" kern="100">
              <a:ea typeface="Calibri"/>
              <a:cs typeface="Calibri"/>
            </a:endParaRPr>
          </a:p>
          <a:p>
            <a:pPr marL="360680" indent="0" algn="just">
              <a:lnSpc>
                <a:spcPct val="107000"/>
              </a:lnSpc>
              <a:buNone/>
            </a:pPr>
            <a:endParaRPr lang="en-IN" sz="1800" kern="100">
              <a:cs typeface="Calibri"/>
            </a:endParaRPr>
          </a:p>
          <a:p>
            <a:pPr marL="0" indent="0" algn="just">
              <a:lnSpc>
                <a:spcPct val="107000"/>
              </a:lnSpc>
              <a:buNone/>
            </a:pPr>
            <a:endParaRPr lang="en-IN" sz="1800" kern="100">
              <a:solidFill>
                <a:srgbClr val="4472C4"/>
              </a:solidFill>
              <a:ea typeface="Calibri" panose="020F0502020204030204"/>
              <a:cs typeface="Mangal" panose="02040503050203030202" pitchFamily="18" charset="0"/>
            </a:endParaRPr>
          </a:p>
          <a:p>
            <a:pPr marL="0" indent="0" algn="just">
              <a:lnSpc>
                <a:spcPct val="107000"/>
              </a:lnSpc>
              <a:buNone/>
            </a:pPr>
            <a:endParaRPr lang="en-IN" sz="1800" kern="100">
              <a:solidFill>
                <a:schemeClr val="accent1"/>
              </a:solidFill>
              <a:ea typeface="Calibri" panose="020F0502020204030204"/>
              <a:cs typeface="Mangal" panose="02040503050203030202" pitchFamily="18" charset="0"/>
            </a:endParaRPr>
          </a:p>
          <a:p>
            <a:pPr marL="0" indent="0" algn="just">
              <a:lnSpc>
                <a:spcPct val="107000"/>
              </a:lnSpc>
              <a:buNone/>
            </a:pPr>
            <a:endParaRPr lang="en-IN" sz="1800" kern="100">
              <a:solidFill>
                <a:srgbClr val="000000"/>
              </a:solidFill>
              <a:ea typeface="Calibri"/>
              <a:cs typeface="Mangal" panose="02040503050203030202" pitchFamily="18" charset="0"/>
            </a:endParaRPr>
          </a:p>
        </p:txBody>
      </p:sp>
    </p:spTree>
    <p:extLst>
      <p:ext uri="{BB962C8B-B14F-4D97-AF65-F5344CB8AC3E}">
        <p14:creationId xmlns:p14="http://schemas.microsoft.com/office/powerpoint/2010/main" val="308316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1FF54-697F-8747-BEAA-B11CDAABE240}"/>
              </a:ext>
            </a:extLst>
          </p:cNvPr>
          <p:cNvSpPr>
            <a:spLocks noGrp="1"/>
          </p:cNvSpPr>
          <p:nvPr>
            <p:ph type="title"/>
          </p:nvPr>
        </p:nvSpPr>
        <p:spPr/>
        <p:txBody>
          <a:bodyPr/>
          <a:lstStyle/>
          <a:p>
            <a:r>
              <a:rPr kumimoji="0" lang="en-US" sz="2000" b="1" i="1" u="none" strike="noStrike" kern="1200" cap="none" spc="0" normalizeH="0" baseline="0" noProof="0">
                <a:ln>
                  <a:noFill/>
                </a:ln>
                <a:solidFill>
                  <a:srgbClr val="4472C4"/>
                </a:solidFill>
                <a:effectLst/>
                <a:uLnTx/>
                <a:uFillTx/>
                <a:latin typeface="Calibri" panose="020F0502020204030204"/>
                <a:ea typeface="+mj-ea"/>
                <a:cs typeface="+mj-cs"/>
              </a:rPr>
              <a:t>Procedure for Revival of Units from USD</a:t>
            </a:r>
            <a:r>
              <a:rPr lang="en-US" sz="2000" b="1" i="1">
                <a:solidFill>
                  <a:srgbClr val="4472C4"/>
                </a:solidFill>
                <a:latin typeface="Calibri" panose="020F0502020204030204"/>
              </a:rPr>
              <a:t>   … (2/2)</a:t>
            </a:r>
            <a:endParaRPr lang="en-IN" i="1">
              <a:ea typeface="Calibri Light" panose="020F0302020204030204"/>
              <a:cs typeface="Calibri Light" panose="020F0302020204030204"/>
            </a:endParaRPr>
          </a:p>
        </p:txBody>
      </p:sp>
      <p:sp>
        <p:nvSpPr>
          <p:cNvPr id="3" name="Text Placeholder 2">
            <a:extLst>
              <a:ext uri="{FF2B5EF4-FFF2-40B4-BE49-F238E27FC236}">
                <a16:creationId xmlns:a16="http://schemas.microsoft.com/office/drawing/2014/main" id="{F3EF2212-9F5A-57BA-9FAD-FCBA8742705E}"/>
              </a:ext>
            </a:extLst>
          </p:cNvPr>
          <p:cNvSpPr>
            <a:spLocks noGrp="1"/>
          </p:cNvSpPr>
          <p:nvPr>
            <p:ph type="body" sz="quarter" idx="10"/>
          </p:nvPr>
        </p:nvSpPr>
        <p:spPr>
          <a:xfrm>
            <a:off x="457201" y="1082351"/>
            <a:ext cx="11430000" cy="4888553"/>
          </a:xfrm>
        </p:spPr>
        <p:txBody>
          <a:bodyPr vert="horz" lIns="91440" tIns="45720" rIns="91440" bIns="45720" rtlCol="0" anchor="t">
            <a:normAutofit/>
          </a:bodyPr>
          <a:lstStyle/>
          <a:p>
            <a:pPr marL="353695" lvl="1" indent="-353695" algn="just">
              <a:buFont typeface="Wingdings,Sans-Serif" panose="05000000000000000000" pitchFamily="2" charset="2"/>
              <a:buChar char="ü"/>
            </a:pPr>
            <a:r>
              <a:rPr lang="en-IN" sz="1800" b="1">
                <a:solidFill>
                  <a:schemeClr val="accent1"/>
                </a:solidFill>
              </a:rPr>
              <a:t>Such difficulties get more aggravated in case of Gas based stations</a:t>
            </a:r>
            <a:r>
              <a:rPr lang="en-IN" sz="1800" b="1">
                <a:solidFill>
                  <a:srgbClr val="000000"/>
                </a:solidFill>
              </a:rPr>
              <a:t> </a:t>
            </a:r>
            <a:r>
              <a:rPr lang="en-IN" sz="1800">
                <a:solidFill>
                  <a:srgbClr val="000000"/>
                </a:solidFill>
              </a:rPr>
              <a:t>because these are generally under USD and undergo frequent start/stops. Moreover</a:t>
            </a:r>
            <a:r>
              <a:rPr lang="en-IN" sz="1800" i="0" u="none" strike="noStrike">
                <a:solidFill>
                  <a:srgbClr val="000000"/>
                </a:solidFill>
                <a:effectLst/>
              </a:rPr>
              <a:t>, </a:t>
            </a:r>
            <a:r>
              <a:rPr lang="en-IN" sz="1800">
                <a:solidFill>
                  <a:srgbClr val="000000"/>
                </a:solidFill>
              </a:rPr>
              <a:t>Gas based stations require 4-6 hours open cycle operation to achieve Combined cycle operation. </a:t>
            </a:r>
          </a:p>
          <a:p>
            <a:pPr marL="353695" lvl="1" indent="-353695" algn="just">
              <a:buFont typeface="Wingdings,Sans-Serif" panose="05000000000000000000" pitchFamily="2" charset="2"/>
              <a:buChar char="ü"/>
            </a:pPr>
            <a:r>
              <a:rPr lang="en-IN" sz="1800">
                <a:solidFill>
                  <a:srgbClr val="000000"/>
                </a:solidFill>
              </a:rPr>
              <a:t>Further, a min ramp rate of 1% is required to be prescribed for gas stations in combined cycle mode in line with coal stations as combined cycle operation  involves steam generation in WHRB.</a:t>
            </a:r>
          </a:p>
          <a:p>
            <a:pPr marL="0" lvl="1" indent="0" algn="just">
              <a:buNone/>
            </a:pPr>
            <a:endParaRPr lang="en-IN" sz="1000">
              <a:ea typeface="Calibri"/>
              <a:cs typeface="Calibri"/>
            </a:endParaRPr>
          </a:p>
          <a:p>
            <a:pPr marL="353695" indent="-353695" algn="just">
              <a:lnSpc>
                <a:spcPct val="107000"/>
              </a:lnSpc>
              <a:spcBef>
                <a:spcPts val="0"/>
              </a:spcBef>
              <a:buFont typeface="Wingdings,Sans-Serif" panose="05000000000000000000" pitchFamily="2" charset="2"/>
              <a:buChar char="ü"/>
            </a:pPr>
            <a:r>
              <a:rPr lang="en-IN" sz="1800">
                <a:ea typeface="Calibri"/>
                <a:cs typeface="Calibri"/>
              </a:rPr>
              <a:t>Earlier, the RSD procedure issued under IEGC 2010 used to facilitate the revival of units under shut down by providing a provision of declaration of OFF bar DC, Schedules considering start up time, ramp rate, minimum on bar time etc.</a:t>
            </a:r>
            <a:endParaRPr lang="en-US" sz="1800">
              <a:solidFill>
                <a:srgbClr val="000000"/>
              </a:solidFill>
              <a:ea typeface="Calibri"/>
              <a:cs typeface="Calibri"/>
            </a:endParaRPr>
          </a:p>
          <a:p>
            <a:pPr marL="353695" indent="-353695" algn="just">
              <a:lnSpc>
                <a:spcPct val="107000"/>
              </a:lnSpc>
              <a:spcBef>
                <a:spcPts val="0"/>
              </a:spcBef>
              <a:buNone/>
            </a:pPr>
            <a:endParaRPr lang="en-IN" sz="1000">
              <a:solidFill>
                <a:srgbClr val="000000"/>
              </a:solidFill>
              <a:ea typeface="Calibri"/>
              <a:cs typeface="Calibri"/>
            </a:endParaRPr>
          </a:p>
          <a:p>
            <a:pPr marL="353695" indent="-353695" algn="just">
              <a:lnSpc>
                <a:spcPct val="107000"/>
              </a:lnSpc>
              <a:spcBef>
                <a:spcPts val="0"/>
              </a:spcBef>
              <a:buFont typeface="Wingdings,Sans-Serif" panose="05000000000000000000" pitchFamily="2" charset="2"/>
              <a:buChar char="ü"/>
            </a:pPr>
            <a:r>
              <a:rPr lang="en-IN" sz="1800">
                <a:solidFill>
                  <a:srgbClr val="000000"/>
                </a:solidFill>
                <a:ea typeface="Calibri"/>
                <a:cs typeface="Calibri"/>
              </a:rPr>
              <a:t>In order to facilitate the revival of unit under shut down, similar procedure may be provided as was exiting before IEGC 2023.</a:t>
            </a:r>
            <a:endParaRPr lang="en-IN" sz="1800">
              <a:ea typeface="Calibri"/>
              <a:cs typeface="Calibri"/>
            </a:endParaRPr>
          </a:p>
          <a:p>
            <a:pPr marL="685800">
              <a:buFont typeface="Arial" panose="05000000000000000000" pitchFamily="2" charset="2"/>
              <a:buChar char="•"/>
            </a:pPr>
            <a:endParaRPr lang="en-IN" sz="1800">
              <a:ea typeface="Calibri"/>
              <a:cs typeface="Calibri"/>
            </a:endParaRPr>
          </a:p>
          <a:p>
            <a:pPr marL="285750" lvl="1" indent="-285750" algn="just">
              <a:buFont typeface="Wingdings" panose="05000000000000000000" pitchFamily="2" charset="2"/>
              <a:buChar char="ü"/>
            </a:pPr>
            <a:endParaRPr lang="en-IN" sz="1800">
              <a:ea typeface="Calibri"/>
              <a:cs typeface="Calibri"/>
            </a:endParaRPr>
          </a:p>
        </p:txBody>
      </p:sp>
      <p:sp>
        <p:nvSpPr>
          <p:cNvPr id="5" name="TextBox 4">
            <a:extLst>
              <a:ext uri="{FF2B5EF4-FFF2-40B4-BE49-F238E27FC236}">
                <a16:creationId xmlns:a16="http://schemas.microsoft.com/office/drawing/2014/main" id="{FDA623B9-4948-7674-B730-A9FBF2F6DEEF}"/>
              </a:ext>
            </a:extLst>
          </p:cNvPr>
          <p:cNvSpPr txBox="1"/>
          <p:nvPr/>
        </p:nvSpPr>
        <p:spPr>
          <a:xfrm>
            <a:off x="829667" y="4598149"/>
            <a:ext cx="11057534" cy="369332"/>
          </a:xfrm>
          <a:prstGeom prst="rect">
            <a:avLst/>
          </a:prstGeom>
          <a:solidFill>
            <a:schemeClr val="accent1">
              <a:lumMod val="20000"/>
              <a:lumOff val="80000"/>
            </a:schemeClr>
          </a:solidFill>
          <a:ln>
            <a:solidFill>
              <a:schemeClr val="accent1"/>
            </a:solidFill>
          </a:ln>
        </p:spPr>
        <p:txBody>
          <a:bodyPr wrap="square" rtlCol="0">
            <a:spAutoFit/>
          </a:bodyPr>
          <a:lstStyle/>
          <a:p>
            <a:pPr marL="0" indent="0" algn="just">
              <a:buNone/>
            </a:pPr>
            <a:r>
              <a:rPr lang="en-IN" sz="1800" b="1" i="1" u="none" strike="noStrike">
                <a:solidFill>
                  <a:srgbClr val="0070C0"/>
                </a:solidFill>
                <a:effectLst/>
                <a:latin typeface="Calibri" panose="020F0502020204030204" pitchFamily="34" charset="0"/>
              </a:rPr>
              <a:t>Procedure for revival of a unit from USD may please be provided in the Procedure issued for SCUC, SCED &amp; USD</a:t>
            </a:r>
            <a:endParaRPr lang="en-IN" sz="1800">
              <a:effectLst/>
              <a:ea typeface="Times New Roman" panose="02020603050405020304" pitchFamily="18" charset="0"/>
            </a:endParaRPr>
          </a:p>
        </p:txBody>
      </p:sp>
    </p:spTree>
    <p:extLst>
      <p:ext uri="{BB962C8B-B14F-4D97-AF65-F5344CB8AC3E}">
        <p14:creationId xmlns:p14="http://schemas.microsoft.com/office/powerpoint/2010/main" val="275966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1785-A120-F4E8-5472-1A571CC4A5C9}"/>
              </a:ext>
            </a:extLst>
          </p:cNvPr>
          <p:cNvSpPr>
            <a:spLocks noGrp="1"/>
          </p:cNvSpPr>
          <p:nvPr>
            <p:ph type="title"/>
          </p:nvPr>
        </p:nvSpPr>
        <p:spPr/>
        <p:txBody>
          <a:bodyPr>
            <a:normAutofit/>
          </a:bodyPr>
          <a:lstStyle/>
          <a:p>
            <a:r>
              <a:rPr lang="en-IN" sz="2000" b="1" i="1">
                <a:solidFill>
                  <a:srgbClr val="0070C0"/>
                </a:solidFill>
                <a:latin typeface="+mn-lt"/>
              </a:rPr>
              <a:t>Revision in estimated restoration time of a unit in case of planned outage</a:t>
            </a:r>
          </a:p>
        </p:txBody>
      </p:sp>
      <p:sp>
        <p:nvSpPr>
          <p:cNvPr id="3" name="Text Placeholder 2">
            <a:extLst>
              <a:ext uri="{FF2B5EF4-FFF2-40B4-BE49-F238E27FC236}">
                <a16:creationId xmlns:a16="http://schemas.microsoft.com/office/drawing/2014/main" id="{3E100A98-7A77-A8BB-E532-67EDDD68A1E7}"/>
              </a:ext>
            </a:extLst>
          </p:cNvPr>
          <p:cNvSpPr>
            <a:spLocks noGrp="1"/>
          </p:cNvSpPr>
          <p:nvPr>
            <p:ph type="body" sz="quarter" idx="10"/>
          </p:nvPr>
        </p:nvSpPr>
        <p:spPr>
          <a:xfrm>
            <a:off x="369093" y="1127813"/>
            <a:ext cx="11453812" cy="5430150"/>
          </a:xfrm>
        </p:spPr>
        <p:txBody>
          <a:bodyPr vert="horz" lIns="91440" tIns="45720" rIns="91440" bIns="45720" rtlCol="0" anchor="t">
            <a:noAutofit/>
          </a:bodyPr>
          <a:lstStyle/>
          <a:p>
            <a:pPr algn="just">
              <a:lnSpc>
                <a:spcPct val="107000"/>
              </a:lnSpc>
              <a:buFont typeface="Wingdings" panose="05000000000000000000" pitchFamily="2" charset="2"/>
              <a:buChar char="ü"/>
              <a:tabLst>
                <a:tab pos="93663" algn="l"/>
              </a:tabLst>
            </a:pPr>
            <a:r>
              <a:rPr lang="en-IN" sz="1800" kern="100">
                <a:effectLst/>
                <a:ea typeface="Calibri" panose="020F0502020204030204" pitchFamily="34" charset="0"/>
                <a:cs typeface="Mangal" panose="02040503050203030202" pitchFamily="18" charset="0"/>
              </a:rPr>
              <a:t>In case of outage of a unit there can be variation in the restoration time of the unit from the anticipated time.</a:t>
            </a:r>
          </a:p>
          <a:p>
            <a:pPr algn="just">
              <a:lnSpc>
                <a:spcPct val="107000"/>
              </a:lnSpc>
              <a:buFont typeface="Wingdings" panose="05000000000000000000" pitchFamily="2" charset="2"/>
              <a:buChar char="ü"/>
              <a:tabLst>
                <a:tab pos="93663" algn="l"/>
              </a:tabLst>
            </a:pPr>
            <a:r>
              <a:rPr lang="en-IN" sz="1800" kern="100">
                <a:effectLst/>
                <a:ea typeface="Calibri" panose="020F0502020204030204" pitchFamily="34" charset="0"/>
                <a:cs typeface="Mangal" panose="02040503050203030202" pitchFamily="18" charset="0"/>
              </a:rPr>
              <a:t>As per the provisions of the </a:t>
            </a:r>
            <a:r>
              <a:rPr lang="en-IN" sz="1800" kern="100">
                <a:effectLst/>
                <a:ea typeface="Arial" panose="020B0604020202020204" pitchFamily="34" charset="0"/>
                <a:cs typeface="Mangal" panose="02040503050203030202" pitchFamily="18" charset="0"/>
              </a:rPr>
              <a:t>Regulation 49(7) of IEGC 2023</a:t>
            </a:r>
            <a:r>
              <a:rPr lang="en-IN" sz="1800" kern="100">
                <a:effectLst/>
                <a:ea typeface="Calibri" panose="020F0502020204030204" pitchFamily="34" charset="0"/>
                <a:cs typeface="Mangal" panose="02040503050203030202" pitchFamily="18" charset="0"/>
              </a:rPr>
              <a:t>, generating station may revise its estimated restoration time  in case of forced outage. However, the provision is silent on revision of restoration </a:t>
            </a:r>
            <a:r>
              <a:rPr lang="en-IN" sz="1800" kern="100">
                <a:ea typeface="Calibri" panose="020F0502020204030204" pitchFamily="34" charset="0"/>
                <a:cs typeface="Mangal" panose="02040503050203030202" pitchFamily="18" charset="0"/>
              </a:rPr>
              <a:t>time </a:t>
            </a:r>
            <a:r>
              <a:rPr lang="en-IN" sz="1800" kern="100">
                <a:effectLst/>
                <a:ea typeface="Calibri" panose="020F0502020204030204" pitchFamily="34" charset="0"/>
                <a:cs typeface="Mangal" panose="02040503050203030202" pitchFamily="18" charset="0"/>
              </a:rPr>
              <a:t>of unit coming on bar after planned outage.</a:t>
            </a:r>
          </a:p>
          <a:p>
            <a:pPr marL="0" indent="0" algn="just">
              <a:lnSpc>
                <a:spcPct val="107000"/>
              </a:lnSpc>
              <a:buNone/>
              <a:tabLst>
                <a:tab pos="93663" algn="l"/>
              </a:tabLst>
            </a:pPr>
            <a:endParaRPr lang="en-IN" sz="200" kern="100">
              <a:effectLst/>
              <a:ea typeface="Calibri" panose="020F0502020204030204" pitchFamily="34" charset="0"/>
              <a:cs typeface="Mangal" panose="02040503050203030202" pitchFamily="18" charset="0"/>
            </a:endParaRPr>
          </a:p>
          <a:p>
            <a:pPr algn="just">
              <a:lnSpc>
                <a:spcPct val="107000"/>
              </a:lnSpc>
              <a:buFont typeface="Wingdings" panose="05000000000000000000" pitchFamily="2" charset="2"/>
              <a:buChar char="ü"/>
              <a:tabLst>
                <a:tab pos="93663" algn="l"/>
              </a:tabLst>
            </a:pPr>
            <a:r>
              <a:rPr lang="en-IN" sz="1800" kern="100">
                <a:ea typeface="Calibri" panose="020F0502020204030204" pitchFamily="34" charset="0"/>
                <a:cs typeface="Mangal"/>
              </a:rPr>
              <a:t>Similar to the case of forced outage, s</a:t>
            </a:r>
            <a:r>
              <a:rPr lang="en-IN" sz="1800" kern="100">
                <a:effectLst/>
                <a:ea typeface="Calibri" panose="020F0502020204030204" pitchFamily="34" charset="0"/>
                <a:cs typeface="Mangal"/>
              </a:rPr>
              <a:t>ome unexpected issues may arise during the </a:t>
            </a:r>
            <a:r>
              <a:rPr lang="en-IN" sz="1800" kern="100">
                <a:ea typeface="Calibri" panose="020F0502020204030204" pitchFamily="34" charset="0"/>
                <a:cs typeface="Mangal"/>
              </a:rPr>
              <a:t>restoration </a:t>
            </a:r>
            <a:r>
              <a:rPr lang="en-IN" sz="1800" kern="100">
                <a:effectLst/>
                <a:ea typeface="Calibri" panose="020F0502020204030204" pitchFamily="34" charset="0"/>
                <a:cs typeface="Mangal"/>
              </a:rPr>
              <a:t>process after the planned outage.</a:t>
            </a:r>
          </a:p>
          <a:p>
            <a:pPr marL="0" indent="0" algn="just">
              <a:lnSpc>
                <a:spcPct val="107000"/>
              </a:lnSpc>
              <a:buNone/>
              <a:tabLst>
                <a:tab pos="93663" algn="l"/>
              </a:tabLst>
            </a:pPr>
            <a:endParaRPr lang="en-IN" sz="200" kern="100">
              <a:effectLst/>
              <a:ea typeface="Calibri" panose="020F0502020204030204" pitchFamily="34" charset="0"/>
              <a:cs typeface="Mangal" panose="02040503050203030202" pitchFamily="18" charset="0"/>
            </a:endParaRPr>
          </a:p>
          <a:p>
            <a:pPr algn="just">
              <a:lnSpc>
                <a:spcPct val="107000"/>
              </a:lnSpc>
              <a:buFont typeface="Wingdings" panose="05000000000000000000" pitchFamily="2" charset="2"/>
              <a:buChar char="ü"/>
              <a:tabLst>
                <a:tab pos="93663" algn="l"/>
              </a:tabLst>
            </a:pPr>
            <a:r>
              <a:rPr lang="en-IN" sz="1800" kern="100">
                <a:effectLst/>
                <a:ea typeface="Calibri" panose="020F0502020204030204" pitchFamily="34" charset="0"/>
                <a:cs typeface="Mangal" panose="02040503050203030202" pitchFamily="18" charset="0"/>
              </a:rPr>
              <a:t>It may necessitate revision in the DC declared on D</a:t>
            </a:r>
            <a:r>
              <a:rPr lang="en-IN" sz="1800" kern="100">
                <a:ea typeface="Calibri" panose="020F0502020204030204" pitchFamily="34" charset="0"/>
                <a:cs typeface="Mangal" panose="02040503050203030202" pitchFamily="18" charset="0"/>
              </a:rPr>
              <a:t>ay ahead basis, however the same is not being allowed in absence of provision of revision of restoration time in case of Planned outages.</a:t>
            </a:r>
          </a:p>
          <a:p>
            <a:pPr marL="0" indent="0" algn="just">
              <a:lnSpc>
                <a:spcPct val="107000"/>
              </a:lnSpc>
              <a:buNone/>
              <a:tabLst>
                <a:tab pos="93663" algn="l"/>
              </a:tabLst>
            </a:pPr>
            <a:endParaRPr lang="en-IN" sz="200" kern="100">
              <a:effectLst/>
              <a:ea typeface="Calibri" panose="020F0502020204030204" pitchFamily="34" charset="0"/>
              <a:cs typeface="Mangal" panose="02040503050203030202" pitchFamily="18" charset="0"/>
            </a:endParaRPr>
          </a:p>
          <a:p>
            <a:pPr algn="just">
              <a:lnSpc>
                <a:spcPct val="107000"/>
              </a:lnSpc>
              <a:buFont typeface="Wingdings" panose="05000000000000000000" pitchFamily="2" charset="2"/>
              <a:buChar char="ü"/>
              <a:tabLst>
                <a:tab pos="93663" algn="l"/>
              </a:tabLst>
            </a:pPr>
            <a:r>
              <a:rPr lang="en-IN" sz="1800" kern="100">
                <a:effectLst/>
                <a:ea typeface="Calibri" panose="020F0502020204030204" pitchFamily="34" charset="0"/>
                <a:cs typeface="Mangal" panose="02040503050203030202" pitchFamily="18" charset="0"/>
              </a:rPr>
              <a:t>Restrictions placed on the revision of restoration time of the unit results in :</a:t>
            </a:r>
          </a:p>
          <a:p>
            <a:pPr marL="645795" indent="-285750" algn="just">
              <a:lnSpc>
                <a:spcPct val="107000"/>
              </a:lnSpc>
              <a:buFont typeface="Wingdings" panose="05000000000000000000" pitchFamily="2" charset="2"/>
              <a:buChar char="§"/>
              <a:tabLst>
                <a:tab pos="93663" algn="l"/>
              </a:tabLst>
            </a:pPr>
            <a:r>
              <a:rPr lang="en-IN" sz="1800" kern="100">
                <a:ea typeface="Calibri" panose="020F0502020204030204" pitchFamily="34" charset="0"/>
                <a:cs typeface="Mangal" panose="02040503050203030202" pitchFamily="18" charset="0"/>
              </a:rPr>
              <a:t>D</a:t>
            </a:r>
            <a:r>
              <a:rPr lang="en-IN" sz="1800" kern="100">
                <a:effectLst/>
                <a:ea typeface="Calibri" panose="020F0502020204030204" pitchFamily="34" charset="0"/>
                <a:cs typeface="Mangal" panose="02040503050203030202" pitchFamily="18" charset="0"/>
              </a:rPr>
              <a:t>eprivation of the grid from the power </a:t>
            </a:r>
            <a:r>
              <a:rPr lang="en-IN" sz="1800" kern="100">
                <a:ea typeface="Calibri" panose="020F0502020204030204" pitchFamily="34" charset="0"/>
                <a:cs typeface="Mangal" panose="02040503050203030202" pitchFamily="18" charset="0"/>
              </a:rPr>
              <a:t>&amp;</a:t>
            </a:r>
            <a:endParaRPr lang="en-IN" sz="1800" kern="100">
              <a:effectLst/>
              <a:ea typeface="Calibri" panose="020F0502020204030204" pitchFamily="34" charset="0"/>
              <a:cs typeface="Mangal" panose="02040503050203030202" pitchFamily="18" charset="0"/>
            </a:endParaRPr>
          </a:p>
          <a:p>
            <a:pPr marL="645795" indent="-285750" algn="just">
              <a:lnSpc>
                <a:spcPct val="107000"/>
              </a:lnSpc>
              <a:buFont typeface="Wingdings" panose="05000000000000000000" pitchFamily="2" charset="2"/>
              <a:buChar char="§"/>
              <a:tabLst>
                <a:tab pos="93663" algn="l"/>
              </a:tabLst>
            </a:pPr>
            <a:r>
              <a:rPr lang="en-IN" sz="1800" kern="100">
                <a:effectLst/>
                <a:ea typeface="Calibri" panose="020F0502020204030204" pitchFamily="34" charset="0"/>
                <a:cs typeface="Mangal" panose="02040503050203030202" pitchFamily="18" charset="0"/>
              </a:rPr>
              <a:t>Financial implications on the generators</a:t>
            </a:r>
          </a:p>
          <a:p>
            <a:pPr marL="360045" indent="0" algn="just">
              <a:lnSpc>
                <a:spcPct val="107000"/>
              </a:lnSpc>
              <a:buNone/>
              <a:tabLst>
                <a:tab pos="93663" algn="l"/>
              </a:tabLst>
            </a:pPr>
            <a:endParaRPr lang="en-IN" sz="1800" kern="100">
              <a:effectLst/>
              <a:ea typeface="Calibri" panose="020F0502020204030204" pitchFamily="34" charset="0"/>
              <a:cs typeface="Mangal" panose="02040503050203030202" pitchFamily="18" charset="0"/>
            </a:endParaRPr>
          </a:p>
          <a:p>
            <a:pPr marL="0" indent="0">
              <a:buNone/>
            </a:pPr>
            <a:endParaRPr lang="en-IN" sz="1800"/>
          </a:p>
        </p:txBody>
      </p:sp>
      <p:sp>
        <p:nvSpPr>
          <p:cNvPr id="4" name="TextBox 3">
            <a:extLst>
              <a:ext uri="{FF2B5EF4-FFF2-40B4-BE49-F238E27FC236}">
                <a16:creationId xmlns:a16="http://schemas.microsoft.com/office/drawing/2014/main" id="{1736496D-4C5E-0678-631D-3002F82324BB}"/>
              </a:ext>
            </a:extLst>
          </p:cNvPr>
          <p:cNvSpPr txBox="1"/>
          <p:nvPr/>
        </p:nvSpPr>
        <p:spPr>
          <a:xfrm>
            <a:off x="595846" y="5694285"/>
            <a:ext cx="11227059" cy="375552"/>
          </a:xfrm>
          <a:prstGeom prst="rect">
            <a:avLst/>
          </a:prstGeom>
          <a:solidFill>
            <a:schemeClr val="accent1">
              <a:lumMod val="20000"/>
              <a:lumOff val="80000"/>
            </a:schemeClr>
          </a:solidFill>
          <a:ln>
            <a:solidFill>
              <a:schemeClr val="accent1"/>
            </a:solidFill>
          </a:ln>
        </p:spPr>
        <p:txBody>
          <a:bodyPr wrap="square" rtlCol="0">
            <a:spAutoFit/>
          </a:bodyPr>
          <a:lstStyle/>
          <a:p>
            <a:pPr marL="90488" indent="0" algn="just">
              <a:lnSpc>
                <a:spcPct val="107000"/>
              </a:lnSpc>
              <a:spcAft>
                <a:spcPts val="800"/>
              </a:spcAft>
              <a:buNone/>
            </a:pPr>
            <a:r>
              <a:rPr lang="en-IN" b="1" i="1" kern="100">
                <a:solidFill>
                  <a:srgbClr val="0070C0"/>
                </a:solidFill>
                <a:cs typeface="Mangal" panose="02040503050203030202" pitchFamily="18" charset="0"/>
              </a:rPr>
              <a:t>Provision for revision in restoration time in case of forced outage may be extended to planned outage also. </a:t>
            </a:r>
          </a:p>
        </p:txBody>
      </p:sp>
    </p:spTree>
    <p:extLst>
      <p:ext uri="{BB962C8B-B14F-4D97-AF65-F5344CB8AC3E}">
        <p14:creationId xmlns:p14="http://schemas.microsoft.com/office/powerpoint/2010/main" val="655361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DD01F-2D2C-4015-074D-FE3F9F17C75C}"/>
              </a:ext>
            </a:extLst>
          </p:cNvPr>
          <p:cNvSpPr>
            <a:spLocks noGrp="1"/>
          </p:cNvSpPr>
          <p:nvPr>
            <p:ph type="title"/>
          </p:nvPr>
        </p:nvSpPr>
        <p:spPr/>
        <p:txBody>
          <a:bodyPr>
            <a:normAutofit/>
          </a:bodyPr>
          <a:lstStyle/>
          <a:p>
            <a:r>
              <a:rPr lang="en-IN" sz="2000" b="1" i="1">
                <a:solidFill>
                  <a:srgbClr val="0070C0"/>
                </a:solidFill>
                <a:latin typeface="+mn-lt"/>
              </a:rPr>
              <a:t>Facilitation of requisite scheduling  for carrying out Equipment Testing </a:t>
            </a:r>
          </a:p>
        </p:txBody>
      </p:sp>
      <p:sp>
        <p:nvSpPr>
          <p:cNvPr id="3" name="Text Placeholder 2">
            <a:extLst>
              <a:ext uri="{FF2B5EF4-FFF2-40B4-BE49-F238E27FC236}">
                <a16:creationId xmlns:a16="http://schemas.microsoft.com/office/drawing/2014/main" id="{4B617784-B420-2188-8517-A26560390285}"/>
              </a:ext>
            </a:extLst>
          </p:cNvPr>
          <p:cNvSpPr>
            <a:spLocks noGrp="1"/>
          </p:cNvSpPr>
          <p:nvPr>
            <p:ph type="body" sz="quarter" idx="10"/>
          </p:nvPr>
        </p:nvSpPr>
        <p:spPr>
          <a:xfrm>
            <a:off x="276225" y="1054359"/>
            <a:ext cx="11389301" cy="5339513"/>
          </a:xfrm>
        </p:spPr>
        <p:txBody>
          <a:bodyPr>
            <a:noAutofit/>
          </a:bodyPr>
          <a:lstStyle/>
          <a:p>
            <a:pPr algn="just" fontAlgn="base">
              <a:spcBef>
                <a:spcPts val="1200"/>
              </a:spcBef>
              <a:buFont typeface="Wingdings" panose="05000000000000000000" pitchFamily="2" charset="2"/>
              <a:buChar char="ü"/>
            </a:pPr>
            <a:r>
              <a:rPr lang="en-IN" sz="1800">
                <a:ea typeface="Times New Roman" panose="02020603050405020304" pitchFamily="18" charset="0"/>
              </a:rPr>
              <a:t>IEGC-2023 mandates </a:t>
            </a:r>
            <a:r>
              <a:rPr lang="en-IN" sz="1800">
                <a:effectLst/>
                <a:ea typeface="Times New Roman" panose="02020603050405020304" pitchFamily="18" charset="0"/>
              </a:rPr>
              <a:t>a generating station to conduct </a:t>
            </a:r>
            <a:r>
              <a:rPr lang="en-IN" sz="1800">
                <a:ea typeface="Times New Roman" panose="02020603050405020304" pitchFamily="18" charset="0"/>
              </a:rPr>
              <a:t>the following</a:t>
            </a:r>
            <a:r>
              <a:rPr lang="en-IN" sz="1800">
                <a:effectLst/>
                <a:ea typeface="Times New Roman" panose="02020603050405020304" pitchFamily="18" charset="0"/>
              </a:rPr>
              <a:t> tests on periodic basis:</a:t>
            </a:r>
            <a:endParaRPr lang="en-IN" sz="200">
              <a:effectLst/>
              <a:ea typeface="Times New Roman" panose="02020603050405020304" pitchFamily="18" charset="0"/>
            </a:endParaRPr>
          </a:p>
          <a:p>
            <a:pPr marL="646113" indent="-285750" algn="just" fontAlgn="base">
              <a:spcBef>
                <a:spcPts val="400"/>
              </a:spcBef>
              <a:buFont typeface="Wingdings" panose="05000000000000000000" pitchFamily="2" charset="2"/>
              <a:buChar char="§"/>
              <a:tabLst>
                <a:tab pos="720725" algn="l"/>
              </a:tabLst>
            </a:pPr>
            <a:r>
              <a:rPr lang="en-IN" sz="1800">
                <a:effectLst/>
                <a:ea typeface="Times New Roman" panose="02020603050405020304" pitchFamily="18" charset="0"/>
              </a:rPr>
              <a:t>Real &amp; Reactive Power Capability test,</a:t>
            </a:r>
          </a:p>
          <a:p>
            <a:pPr marL="646113" indent="-285750" algn="just" fontAlgn="base">
              <a:spcBef>
                <a:spcPts val="400"/>
              </a:spcBef>
              <a:buFont typeface="Wingdings" panose="05000000000000000000" pitchFamily="2" charset="2"/>
              <a:buChar char="§"/>
              <a:tabLst>
                <a:tab pos="720725" algn="l"/>
              </a:tabLst>
            </a:pPr>
            <a:r>
              <a:rPr lang="en-US" sz="1800">
                <a:effectLst/>
                <a:ea typeface="Times New Roman" panose="02020603050405020304" pitchFamily="18" charset="0"/>
              </a:rPr>
              <a:t>Assessment of Reactive Power Control Capability.</a:t>
            </a:r>
            <a:r>
              <a:rPr lang="en-IN" sz="1800">
                <a:effectLst/>
                <a:ea typeface="Times New Roman" panose="02020603050405020304" pitchFamily="18" charset="0"/>
              </a:rPr>
              <a:t> </a:t>
            </a:r>
          </a:p>
          <a:p>
            <a:pPr marL="646113" indent="-285750" algn="just" fontAlgn="base">
              <a:spcBef>
                <a:spcPts val="400"/>
              </a:spcBef>
              <a:buFont typeface="Wingdings" panose="05000000000000000000" pitchFamily="2" charset="2"/>
              <a:buChar char="§"/>
              <a:tabLst>
                <a:tab pos="720725" algn="l"/>
              </a:tabLst>
            </a:pPr>
            <a:r>
              <a:rPr lang="en-US" sz="1800">
                <a:effectLst/>
                <a:ea typeface="Times New Roman" panose="02020603050405020304" pitchFamily="18" charset="0"/>
              </a:rPr>
              <a:t>Model Validation and verification test for the complete Generator and Excitation System model including PSS</a:t>
            </a:r>
            <a:r>
              <a:rPr lang="en-US" sz="1800">
                <a:ea typeface="Times New Roman" panose="02020603050405020304" pitchFamily="18" charset="0"/>
              </a:rPr>
              <a:t>.</a:t>
            </a:r>
          </a:p>
          <a:p>
            <a:pPr marL="646113" indent="-285750" algn="just" fontAlgn="base">
              <a:spcBef>
                <a:spcPts val="400"/>
              </a:spcBef>
              <a:buFont typeface="Wingdings" panose="05000000000000000000" pitchFamily="2" charset="2"/>
              <a:buChar char="§"/>
              <a:tabLst>
                <a:tab pos="720725" algn="l"/>
              </a:tabLst>
            </a:pPr>
            <a:r>
              <a:rPr lang="en-US" sz="1800">
                <a:effectLst/>
                <a:ea typeface="Times New Roman" panose="02020603050405020304" pitchFamily="18" charset="0"/>
              </a:rPr>
              <a:t>Model Validation and verification of Turbine/Governor and Load Control or Active Power/ Frequency Control.</a:t>
            </a:r>
          </a:p>
          <a:p>
            <a:pPr marL="646113" indent="-285750" algn="just" fontAlgn="base">
              <a:spcBef>
                <a:spcPts val="400"/>
              </a:spcBef>
              <a:buFont typeface="Wingdings" panose="05000000000000000000" pitchFamily="2" charset="2"/>
              <a:buChar char="§"/>
              <a:tabLst>
                <a:tab pos="720725" algn="l"/>
              </a:tabLst>
            </a:pPr>
            <a:r>
              <a:rPr lang="en-US" sz="1800">
                <a:effectLst/>
                <a:ea typeface="Times New Roman" panose="02020603050405020304" pitchFamily="18" charset="0"/>
              </a:rPr>
              <a:t>Testing of Governor performance and Testing of  Automatic Generation Control.</a:t>
            </a:r>
          </a:p>
          <a:p>
            <a:pPr marL="0" indent="0" algn="just" fontAlgn="base">
              <a:spcBef>
                <a:spcPts val="0"/>
              </a:spcBef>
              <a:buNone/>
              <a:tabLst>
                <a:tab pos="720725" algn="l"/>
              </a:tabLst>
            </a:pPr>
            <a:endParaRPr lang="en-US" sz="100">
              <a:effectLst/>
              <a:ea typeface="Times New Roman" panose="02020603050405020304" pitchFamily="18" charset="0"/>
            </a:endParaRPr>
          </a:p>
          <a:p>
            <a:pPr marL="0" indent="0" algn="just" fontAlgn="base">
              <a:spcBef>
                <a:spcPts val="0"/>
              </a:spcBef>
              <a:buNone/>
              <a:tabLst>
                <a:tab pos="720725" algn="l"/>
              </a:tabLst>
            </a:pPr>
            <a:endParaRPr lang="en-US" sz="700">
              <a:ea typeface="Times New Roman" panose="02020603050405020304" pitchFamily="18" charset="0"/>
            </a:endParaRPr>
          </a:p>
          <a:p>
            <a:pPr marL="269875" indent="-269875" algn="just" fontAlgn="base">
              <a:spcBef>
                <a:spcPts val="0"/>
              </a:spcBef>
              <a:buFont typeface="Wingdings" panose="05000000000000000000" pitchFamily="2" charset="2"/>
              <a:buChar char="ü"/>
              <a:tabLst>
                <a:tab pos="720725" algn="l"/>
              </a:tabLst>
            </a:pPr>
            <a:r>
              <a:rPr lang="en-US" sz="1800">
                <a:effectLst/>
                <a:ea typeface="Times New Roman" panose="02020603050405020304" pitchFamily="18" charset="0"/>
              </a:rPr>
              <a:t>Similarly</a:t>
            </a:r>
            <a:r>
              <a:rPr lang="en-US" sz="1800">
                <a:ea typeface="Times New Roman" panose="02020603050405020304" pitchFamily="18" charset="0"/>
              </a:rPr>
              <a:t>, </a:t>
            </a:r>
            <a:r>
              <a:rPr lang="en-IN" sz="1800">
                <a:ea typeface="Times New Roman" panose="02020603050405020304" pitchFamily="18" charset="0"/>
              </a:rPr>
              <a:t>certain </a:t>
            </a:r>
            <a:r>
              <a:rPr lang="en-IN" sz="1800">
                <a:effectLst/>
                <a:ea typeface="Times New Roman" panose="02020603050405020304" pitchFamily="18" charset="0"/>
              </a:rPr>
              <a:t>systems like emission control system (ECS) etc are required to be installed to meets various guidelines issued by the appropriate authorities.</a:t>
            </a:r>
          </a:p>
          <a:p>
            <a:pPr algn="just" fontAlgn="base">
              <a:spcBef>
                <a:spcPts val="1200"/>
              </a:spcBef>
              <a:buFont typeface="Wingdings" panose="05000000000000000000" pitchFamily="2" charset="2"/>
              <a:buChar char="ü"/>
            </a:pPr>
            <a:r>
              <a:rPr lang="en-IN" sz="1800">
                <a:ea typeface="Times New Roman" panose="02020603050405020304" pitchFamily="18" charset="0"/>
              </a:rPr>
              <a:t>Tariff Regulations-2024 mandate that </a:t>
            </a:r>
            <a:r>
              <a:rPr lang="en-US" sz="1800">
                <a:ea typeface="Times New Roman" panose="02020603050405020304" pitchFamily="18" charset="0"/>
              </a:rPr>
              <a:t>the ECS can be put into use only after meeting all applicable technical and environmental standards and the same is to be certified by the generator through the Management Certificate. </a:t>
            </a:r>
            <a:endParaRPr lang="en-IN" sz="1800">
              <a:effectLst/>
              <a:ea typeface="Times New Roman" panose="02020603050405020304" pitchFamily="18" charset="0"/>
            </a:endParaRPr>
          </a:p>
          <a:p>
            <a:pPr algn="just" fontAlgn="base">
              <a:spcBef>
                <a:spcPts val="1200"/>
              </a:spcBef>
              <a:buFont typeface="Wingdings" panose="05000000000000000000" pitchFamily="2" charset="2"/>
              <a:buChar char="ü"/>
              <a:tabLst>
                <a:tab pos="720725" algn="l"/>
              </a:tabLst>
            </a:pPr>
            <a:r>
              <a:rPr lang="en-IN" sz="1800"/>
              <a:t>The testing of such systems and periodic tests require operation of the unit on full load and corresponding schedule.</a:t>
            </a:r>
          </a:p>
          <a:p>
            <a:pPr algn="just" fontAlgn="base">
              <a:spcBef>
                <a:spcPts val="1200"/>
              </a:spcBef>
              <a:buFont typeface="Wingdings" panose="05000000000000000000" pitchFamily="2" charset="2"/>
              <a:buChar char="ü"/>
              <a:tabLst>
                <a:tab pos="720725" algn="l"/>
              </a:tabLst>
            </a:pPr>
            <a:r>
              <a:rPr lang="en-IN" sz="1800"/>
              <a:t>Many times</a:t>
            </a:r>
            <a:r>
              <a:rPr lang="en-IN" sz="1800">
                <a:ea typeface="Times New Roman" panose="02020603050405020304" pitchFamily="18" charset="0"/>
              </a:rPr>
              <a:t>, t</a:t>
            </a:r>
            <a:r>
              <a:rPr lang="en-IN" sz="1800">
                <a:effectLst/>
                <a:ea typeface="Times New Roman" panose="02020603050405020304" pitchFamily="18" charset="0"/>
              </a:rPr>
              <a:t>he non-availability of the requisite schedule leads to delay in the testing or start of operation of such critical equipment.  </a:t>
            </a:r>
          </a:p>
          <a:p>
            <a:pPr marL="0" indent="0" algn="just" fontAlgn="base">
              <a:buNone/>
            </a:pPr>
            <a:endParaRPr lang="en-IN" sz="1800">
              <a:solidFill>
                <a:srgbClr val="FF0000"/>
              </a:solidFill>
              <a:effectLst/>
              <a:ea typeface="Times New Roman" panose="02020603050405020304" pitchFamily="18" charset="0"/>
            </a:endParaRPr>
          </a:p>
          <a:p>
            <a:pPr marL="0" indent="0" algn="just">
              <a:buNone/>
            </a:pPr>
            <a:r>
              <a:rPr lang="en-IN" sz="1800" b="1" i="1">
                <a:solidFill>
                  <a:srgbClr val="00B0F0"/>
                </a:solidFill>
                <a:effectLst/>
                <a:ea typeface="Arial" panose="020B0604020202020204" pitchFamily="34" charset="0"/>
              </a:rPr>
              <a:t> </a:t>
            </a:r>
            <a:endParaRPr lang="en-IN" sz="1800">
              <a:effectLst/>
              <a:ea typeface="Times New Roman" panose="02020603050405020304" pitchFamily="18" charset="0"/>
            </a:endParaRPr>
          </a:p>
          <a:p>
            <a:pPr marL="0" indent="0" algn="just">
              <a:buNone/>
            </a:pPr>
            <a:endParaRPr lang="en-IN" sz="1800"/>
          </a:p>
        </p:txBody>
      </p:sp>
      <p:sp>
        <p:nvSpPr>
          <p:cNvPr id="4" name="TextBox 3">
            <a:extLst>
              <a:ext uri="{FF2B5EF4-FFF2-40B4-BE49-F238E27FC236}">
                <a16:creationId xmlns:a16="http://schemas.microsoft.com/office/drawing/2014/main" id="{D47C5F8D-3124-90D7-1617-4FE09015C355}"/>
              </a:ext>
            </a:extLst>
          </p:cNvPr>
          <p:cNvSpPr txBox="1"/>
          <p:nvPr/>
        </p:nvSpPr>
        <p:spPr>
          <a:xfrm>
            <a:off x="526474" y="5698684"/>
            <a:ext cx="11059042" cy="671915"/>
          </a:xfrm>
          <a:prstGeom prst="rect">
            <a:avLst/>
          </a:prstGeom>
          <a:solidFill>
            <a:schemeClr val="accent1">
              <a:lumMod val="20000"/>
              <a:lumOff val="80000"/>
            </a:schemeClr>
          </a:solidFill>
          <a:ln>
            <a:solidFill>
              <a:schemeClr val="accent1"/>
            </a:solidFill>
          </a:ln>
        </p:spPr>
        <p:txBody>
          <a:bodyPr wrap="square" rtlCol="0">
            <a:spAutoFit/>
          </a:bodyPr>
          <a:lstStyle/>
          <a:p>
            <a:pPr marL="266700" indent="0" algn="just" fontAlgn="base">
              <a:lnSpc>
                <a:spcPct val="107000"/>
              </a:lnSpc>
              <a:buNone/>
            </a:pPr>
            <a:r>
              <a:rPr lang="en-IN" b="1" i="1" kern="100">
                <a:solidFill>
                  <a:srgbClr val="0070C0"/>
                </a:solidFill>
                <a:cs typeface="Mangal" panose="02040503050203030202" pitchFamily="18" charset="0"/>
              </a:rPr>
              <a:t>A facilitation may be provided in the IEGC-2023 to provide requisite schedule to the generators to carry out   equipment testing and periodic tests.</a:t>
            </a:r>
          </a:p>
        </p:txBody>
      </p:sp>
    </p:spTree>
    <p:extLst>
      <p:ext uri="{BB962C8B-B14F-4D97-AF65-F5344CB8AC3E}">
        <p14:creationId xmlns:p14="http://schemas.microsoft.com/office/powerpoint/2010/main" val="1525669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247B2-4C39-B904-9860-1FFAC30D5230}"/>
              </a:ext>
            </a:extLst>
          </p:cNvPr>
          <p:cNvSpPr>
            <a:spLocks noGrp="1"/>
          </p:cNvSpPr>
          <p:nvPr>
            <p:ph type="title"/>
          </p:nvPr>
        </p:nvSpPr>
        <p:spPr/>
        <p:txBody>
          <a:bodyPr>
            <a:normAutofit/>
          </a:bodyPr>
          <a:lstStyle/>
          <a:p>
            <a:r>
              <a:rPr lang="en-IN" sz="2000" b="1" i="1" kern="0">
                <a:solidFill>
                  <a:schemeClr val="accent1"/>
                </a:solidFill>
                <a:latin typeface="+mn-lt"/>
              </a:rPr>
              <a:t>Enabling provision for higher DC Declaration by hydro station during high inflows</a:t>
            </a:r>
          </a:p>
        </p:txBody>
      </p:sp>
      <p:sp>
        <p:nvSpPr>
          <p:cNvPr id="3" name="Text Placeholder 2">
            <a:extLst>
              <a:ext uri="{FF2B5EF4-FFF2-40B4-BE49-F238E27FC236}">
                <a16:creationId xmlns:a16="http://schemas.microsoft.com/office/drawing/2014/main" id="{EABADCC3-4F96-C071-DF27-855C197C9C8D}"/>
              </a:ext>
            </a:extLst>
          </p:cNvPr>
          <p:cNvSpPr>
            <a:spLocks noGrp="1"/>
          </p:cNvSpPr>
          <p:nvPr>
            <p:ph type="body" sz="quarter" idx="10"/>
          </p:nvPr>
        </p:nvSpPr>
        <p:spPr>
          <a:xfrm>
            <a:off x="457201" y="1102175"/>
            <a:ext cx="11287125" cy="5294569"/>
          </a:xfrm>
        </p:spPr>
        <p:txBody>
          <a:bodyPr vert="horz" lIns="91440" tIns="45720" rIns="91440" bIns="45720" rtlCol="0" anchor="t">
            <a:normAutofit/>
          </a:bodyPr>
          <a:lstStyle/>
          <a:p>
            <a:pPr algn="just">
              <a:lnSpc>
                <a:spcPct val="107000"/>
              </a:lnSpc>
              <a:spcAft>
                <a:spcPts val="800"/>
              </a:spcAft>
              <a:buFont typeface="Wingdings" panose="05000000000000000000" pitchFamily="2" charset="2"/>
              <a:buChar char="ü"/>
            </a:pPr>
            <a:r>
              <a:rPr lang="en-IN" sz="1800" kern="100">
                <a:ea typeface="Calibri" panose="020F0502020204030204" pitchFamily="34" charset="0"/>
                <a:cs typeface="Mangal"/>
              </a:rPr>
              <a:t>As per Regulation </a:t>
            </a:r>
            <a:r>
              <a:rPr lang="en-IN" sz="1800">
                <a:effectLst/>
                <a:ea typeface="Arial" panose="020B0604020202020204" pitchFamily="34" charset="0"/>
              </a:rPr>
              <a:t>45(10)(a</a:t>
            </a:r>
            <a:r>
              <a:rPr lang="en-IN" sz="1800">
                <a:ea typeface="Arial" panose="020B0604020202020204" pitchFamily="34" charset="0"/>
              </a:rPr>
              <a:t>)</a:t>
            </a:r>
            <a:r>
              <a:rPr lang="en-IN" sz="1800" kern="100">
                <a:ea typeface="Arial" panose="020B0604020202020204" pitchFamily="34" charset="0"/>
                <a:cs typeface="Mangal"/>
              </a:rPr>
              <a:t>,</a:t>
            </a:r>
            <a:r>
              <a:rPr lang="en-IN" sz="1800" kern="100">
                <a:ea typeface="Calibri" panose="020F0502020204030204" pitchFamily="34" charset="0"/>
                <a:cs typeface="Mangal"/>
              </a:rPr>
              <a:t> </a:t>
            </a:r>
            <a:r>
              <a:rPr lang="en-IN" sz="1800" kern="100">
                <a:effectLst/>
                <a:ea typeface="Calibri" panose="020F0502020204030204" pitchFamily="34" charset="0"/>
                <a:cs typeface="Mangal"/>
              </a:rPr>
              <a:t>hydro stations are allowed to declare DC up to 110% of normative ex-bus capacity during high inflow periods.</a:t>
            </a:r>
            <a:r>
              <a:rPr lang="en-IN" sz="1800" kern="100">
                <a:ea typeface="Calibri" panose="020F0502020204030204" pitchFamily="34" charset="0"/>
                <a:cs typeface="Mangal"/>
              </a:rPr>
              <a:t> </a:t>
            </a:r>
            <a:r>
              <a:rPr lang="en-IN" sz="1800" kern="100">
                <a:effectLst/>
                <a:ea typeface="Calibri" panose="020F0502020204030204" pitchFamily="34" charset="0"/>
                <a:cs typeface="Mangal"/>
              </a:rPr>
              <a:t>The high inflow periods are </a:t>
            </a:r>
            <a:r>
              <a:rPr lang="en-US" sz="1800" kern="100">
                <a:effectLst/>
                <a:ea typeface="Calibri" panose="020F0502020204030204" pitchFamily="34" charset="0"/>
                <a:cs typeface="Mangal"/>
              </a:rPr>
              <a:t>notified by the respective RPCs in advance.</a:t>
            </a:r>
            <a:endParaRPr lang="en-IN" sz="1800" kern="100">
              <a:effectLst/>
              <a:ea typeface="Calibri" panose="020F0502020204030204" pitchFamily="34" charset="0"/>
              <a:cs typeface="Mangal"/>
            </a:endParaRPr>
          </a:p>
          <a:p>
            <a:pPr algn="just">
              <a:lnSpc>
                <a:spcPct val="107000"/>
              </a:lnSpc>
              <a:spcAft>
                <a:spcPts val="800"/>
              </a:spcAft>
              <a:buFont typeface="Wingdings" panose="05000000000000000000" pitchFamily="2" charset="2"/>
              <a:buChar char="ü"/>
            </a:pPr>
            <a:r>
              <a:rPr lang="en-IN" sz="1800" kern="100">
                <a:ea typeface="Calibri" panose="020F0502020204030204" pitchFamily="34" charset="0"/>
                <a:cs typeface="Mangal"/>
              </a:rPr>
              <a:t>Due to change in climatic conditions,  </a:t>
            </a:r>
            <a:r>
              <a:rPr lang="en-IN" sz="1800" kern="100">
                <a:effectLst/>
                <a:ea typeface="Calibri" panose="020F0502020204030204" pitchFamily="34" charset="0"/>
                <a:cs typeface="Mangal"/>
              </a:rPr>
              <a:t>high inflow periods declared by the RPCs may not necessarily coincide with the actual high inflow </a:t>
            </a:r>
            <a:r>
              <a:rPr lang="en-IN" sz="1800" kern="100">
                <a:ea typeface="Calibri" panose="020F0502020204030204" pitchFamily="34" charset="0"/>
                <a:cs typeface="Mangal"/>
              </a:rPr>
              <a:t>of water</a:t>
            </a:r>
            <a:r>
              <a:rPr lang="en-IN" sz="1800" kern="100">
                <a:effectLst/>
                <a:ea typeface="Calibri" panose="020F0502020204030204" pitchFamily="34" charset="0"/>
                <a:cs typeface="Mangal"/>
              </a:rPr>
              <a:t>. </a:t>
            </a:r>
          </a:p>
          <a:p>
            <a:pPr algn="just">
              <a:lnSpc>
                <a:spcPct val="107000"/>
              </a:lnSpc>
              <a:spcAft>
                <a:spcPts val="800"/>
              </a:spcAft>
              <a:buFont typeface="Wingdings" panose="05000000000000000000" pitchFamily="2" charset="2"/>
              <a:buChar char="ü"/>
            </a:pPr>
            <a:r>
              <a:rPr lang="en-IN" sz="1800" kern="100">
                <a:effectLst/>
                <a:ea typeface="Calibri" panose="020F0502020204030204" pitchFamily="34" charset="0"/>
                <a:cs typeface="Mangal"/>
              </a:rPr>
              <a:t>For instance, high inflow period in respect of NTPC </a:t>
            </a:r>
            <a:r>
              <a:rPr lang="en-IN" sz="1800" kern="100" err="1">
                <a:effectLst/>
                <a:ea typeface="Calibri" panose="020F0502020204030204" pitchFamily="34" charset="0"/>
                <a:cs typeface="Mangal"/>
              </a:rPr>
              <a:t>Koldam</a:t>
            </a:r>
            <a:r>
              <a:rPr lang="en-IN" sz="1800" kern="100">
                <a:ea typeface="Calibri" panose="020F0502020204030204" pitchFamily="34" charset="0"/>
                <a:cs typeface="Mangal"/>
              </a:rPr>
              <a:t> which is on </a:t>
            </a:r>
            <a:r>
              <a:rPr lang="en-IN" sz="1800" kern="100" err="1">
                <a:ea typeface="Calibri" panose="020F0502020204030204" pitchFamily="34" charset="0"/>
                <a:cs typeface="Mangal"/>
              </a:rPr>
              <a:t>Satluj</a:t>
            </a:r>
            <a:r>
              <a:rPr lang="en-IN" sz="1800" kern="100">
                <a:ea typeface="Calibri" panose="020F0502020204030204" pitchFamily="34" charset="0"/>
                <a:cs typeface="Mangal"/>
              </a:rPr>
              <a:t> basin has</a:t>
            </a:r>
            <a:r>
              <a:rPr lang="en-IN" sz="1800" kern="100">
                <a:effectLst/>
                <a:ea typeface="Calibri" panose="020F0502020204030204" pitchFamily="34" charset="0"/>
                <a:cs typeface="Mangal"/>
              </a:rPr>
              <a:t> </a:t>
            </a:r>
            <a:r>
              <a:rPr lang="en-IN" sz="1800" kern="100">
                <a:ea typeface="Calibri" panose="020F0502020204030204" pitchFamily="34" charset="0"/>
                <a:cs typeface="Mangal"/>
              </a:rPr>
              <a:t>been </a:t>
            </a:r>
            <a:r>
              <a:rPr lang="en-IN" sz="1800" kern="100">
                <a:effectLst/>
                <a:ea typeface="Calibri" panose="020F0502020204030204" pitchFamily="34" charset="0"/>
                <a:cs typeface="Mangal"/>
              </a:rPr>
              <a:t>declared by RPC for FY 2024-25 is June to September, but actual high inflow of water </a:t>
            </a:r>
            <a:r>
              <a:rPr lang="en-IN" sz="1800" kern="100">
                <a:ea typeface="Calibri" panose="020F0502020204030204" pitchFamily="34" charset="0"/>
                <a:cs typeface="Mangal"/>
              </a:rPr>
              <a:t>occurred</a:t>
            </a:r>
            <a:r>
              <a:rPr lang="en-IN" sz="1800" kern="100">
                <a:effectLst/>
                <a:ea typeface="Calibri" panose="020F0502020204030204" pitchFamily="34" charset="0"/>
                <a:cs typeface="Mangal"/>
              </a:rPr>
              <a:t> in the month of May 24 also. </a:t>
            </a:r>
          </a:p>
          <a:p>
            <a:pPr algn="just">
              <a:lnSpc>
                <a:spcPct val="107000"/>
              </a:lnSpc>
              <a:spcAft>
                <a:spcPts val="800"/>
              </a:spcAft>
              <a:buFont typeface="Wingdings" panose="05000000000000000000" pitchFamily="2" charset="2"/>
              <a:buChar char="ü"/>
            </a:pPr>
            <a:r>
              <a:rPr lang="en-IN" sz="1800" kern="100">
                <a:effectLst/>
                <a:ea typeface="Calibri" panose="020F0502020204030204" pitchFamily="34" charset="0"/>
                <a:cs typeface="Mangal"/>
              </a:rPr>
              <a:t>Since the stations can declare higher DC only during high inflow periods specified by RPCs, it deprives grid from availing extra power and may cause spillage of water. </a:t>
            </a:r>
          </a:p>
          <a:p>
            <a:pPr algn="just">
              <a:lnSpc>
                <a:spcPct val="107000"/>
              </a:lnSpc>
              <a:spcAft>
                <a:spcPts val="800"/>
              </a:spcAft>
              <a:buFont typeface="Wingdings" panose="020B0604020202020204" pitchFamily="34" charset="0"/>
              <a:buChar char="ü"/>
            </a:pPr>
            <a:r>
              <a:rPr lang="en-IN" sz="1800" kern="100">
                <a:cs typeface="Mangal"/>
              </a:rPr>
              <a:t>Further Hydro stations with pondage (like </a:t>
            </a:r>
            <a:r>
              <a:rPr lang="en-IN" sz="1800" kern="100" err="1">
                <a:cs typeface="Mangal"/>
              </a:rPr>
              <a:t>Koldam</a:t>
            </a:r>
            <a:r>
              <a:rPr lang="en-IN" sz="1800" kern="100">
                <a:cs typeface="Mangal"/>
              </a:rPr>
              <a:t>) can provide 110% of normative ex-bus capacity at any day, So provision of declaration of higher DC may be given to the station as per their pondage capacity.</a:t>
            </a:r>
          </a:p>
          <a:p>
            <a:pPr algn="just">
              <a:lnSpc>
                <a:spcPct val="107000"/>
              </a:lnSpc>
              <a:spcAft>
                <a:spcPts val="800"/>
              </a:spcAft>
              <a:buFont typeface="Wingdings" panose="05000000000000000000" pitchFamily="2" charset="2"/>
              <a:buChar char="ü"/>
            </a:pPr>
            <a:r>
              <a:rPr lang="en-IN" sz="1800" kern="100">
                <a:ea typeface="Calibri" panose="020F0502020204030204" pitchFamily="34" charset="0"/>
                <a:cs typeface="Mangal"/>
              </a:rPr>
              <a:t>In view of the above, the following</a:t>
            </a:r>
            <a:r>
              <a:rPr lang="en-IN" sz="1800" kern="100">
                <a:effectLst/>
                <a:ea typeface="Calibri" panose="020F0502020204030204" pitchFamily="34" charset="0"/>
                <a:cs typeface="Mangal"/>
              </a:rPr>
              <a:t> </a:t>
            </a:r>
            <a:r>
              <a:rPr lang="en-IN" sz="1800" kern="100">
                <a:ea typeface="Calibri" panose="020F0502020204030204" pitchFamily="34" charset="0"/>
                <a:cs typeface="Mangal"/>
              </a:rPr>
              <a:t>provision</a:t>
            </a:r>
            <a:r>
              <a:rPr lang="en-IN" sz="1800" kern="100">
                <a:effectLst/>
                <a:ea typeface="Calibri" panose="020F0502020204030204" pitchFamily="34" charset="0"/>
                <a:cs typeface="Mangal"/>
              </a:rPr>
              <a:t> may </a:t>
            </a:r>
            <a:r>
              <a:rPr lang="en-IN" sz="1800" kern="100">
                <a:ea typeface="Calibri" panose="020F0502020204030204" pitchFamily="34" charset="0"/>
                <a:cs typeface="Mangal"/>
              </a:rPr>
              <a:t>please be</a:t>
            </a:r>
            <a:r>
              <a:rPr lang="en-IN" sz="1800" kern="100">
                <a:effectLst/>
                <a:ea typeface="Calibri" panose="020F0502020204030204" pitchFamily="34" charset="0"/>
                <a:cs typeface="Mangal"/>
              </a:rPr>
              <a:t> provided</a:t>
            </a:r>
            <a:r>
              <a:rPr lang="en-IN" sz="1800" kern="100">
                <a:ea typeface="Calibri" panose="020F0502020204030204" pitchFamily="34" charset="0"/>
                <a:cs typeface="Mangal"/>
              </a:rPr>
              <a:t>.</a:t>
            </a:r>
            <a:endParaRPr lang="en-IN" sz="1800" kern="100">
              <a:effectLst/>
              <a:ea typeface="Calibri" panose="020F0502020204030204" pitchFamily="34" charset="0"/>
              <a:cs typeface="Mangal"/>
            </a:endParaRPr>
          </a:p>
          <a:p>
            <a:pPr marL="0" indent="0">
              <a:buNone/>
            </a:pPr>
            <a:endParaRPr lang="en-IN"/>
          </a:p>
        </p:txBody>
      </p:sp>
      <p:sp>
        <p:nvSpPr>
          <p:cNvPr id="4" name="TextBox 3">
            <a:extLst>
              <a:ext uri="{FF2B5EF4-FFF2-40B4-BE49-F238E27FC236}">
                <a16:creationId xmlns:a16="http://schemas.microsoft.com/office/drawing/2014/main" id="{84D1E3D6-013B-883B-55DB-C61E597F8984}"/>
              </a:ext>
            </a:extLst>
          </p:cNvPr>
          <p:cNvSpPr txBox="1"/>
          <p:nvPr/>
        </p:nvSpPr>
        <p:spPr>
          <a:xfrm>
            <a:off x="661235" y="5582125"/>
            <a:ext cx="11083091" cy="646331"/>
          </a:xfrm>
          <a:prstGeom prst="rect">
            <a:avLst/>
          </a:prstGeom>
          <a:solidFill>
            <a:schemeClr val="accent1">
              <a:lumMod val="20000"/>
              <a:lumOff val="80000"/>
            </a:schemeClr>
          </a:solidFill>
          <a:ln>
            <a:solidFill>
              <a:schemeClr val="accent1"/>
            </a:solidFill>
          </a:ln>
        </p:spPr>
        <p:txBody>
          <a:bodyPr wrap="square" lIns="91440" tIns="45720" rIns="91440" bIns="45720" rtlCol="0" anchor="t">
            <a:spAutoFit/>
          </a:bodyPr>
          <a:lstStyle/>
          <a:p>
            <a:pPr marL="266700" algn="just"/>
            <a:r>
              <a:rPr lang="en-IN" sz="1800" b="1" i="1">
                <a:solidFill>
                  <a:srgbClr val="0070C0"/>
                </a:solidFill>
                <a:effectLst/>
                <a:ea typeface="Arial" panose="020B0604020202020204" pitchFamily="34" charset="0"/>
              </a:rPr>
              <a:t>Hydro stations may declare DC up to 110% of normative ex-bus capacity </a:t>
            </a:r>
            <a:r>
              <a:rPr lang="en-IN" b="1" i="1">
                <a:solidFill>
                  <a:srgbClr val="0070C0"/>
                </a:solidFill>
                <a:ea typeface="Arial" panose="020B0604020202020204" pitchFamily="34" charset="0"/>
              </a:rPr>
              <a:t>if </a:t>
            </a:r>
            <a:r>
              <a:rPr lang="en-IN" sz="1800" b="1" i="1">
                <a:solidFill>
                  <a:srgbClr val="0070C0"/>
                </a:solidFill>
                <a:effectLst/>
                <a:ea typeface="Arial" panose="020B0604020202020204" pitchFamily="34" charset="0"/>
              </a:rPr>
              <a:t>there is actual high inflow of water which may be beyond the high inflow period declared by respective</a:t>
            </a:r>
            <a:r>
              <a:rPr lang="en-IN" b="1" i="1">
                <a:solidFill>
                  <a:srgbClr val="0070C0"/>
                </a:solidFill>
              </a:rPr>
              <a:t> RPC and based on their pondage capacity</a:t>
            </a:r>
          </a:p>
        </p:txBody>
      </p:sp>
    </p:spTree>
    <p:extLst>
      <p:ext uri="{BB962C8B-B14F-4D97-AF65-F5344CB8AC3E}">
        <p14:creationId xmlns:p14="http://schemas.microsoft.com/office/powerpoint/2010/main" val="4250309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2025</Words>
  <Application>Microsoft Office PowerPoint</Application>
  <PresentationFormat>Widescreen</PresentationFormat>
  <Paragraphs>114</Paragraphs>
  <Slides>11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宋体</vt:lpstr>
      <vt:lpstr>Yu Mincho</vt:lpstr>
      <vt:lpstr>Arial</vt:lpstr>
      <vt:lpstr>Calibri</vt:lpstr>
      <vt:lpstr>Calibri Light</vt:lpstr>
      <vt:lpstr>Mangal</vt:lpstr>
      <vt:lpstr>Times New Roman</vt:lpstr>
      <vt:lpstr>Tw Cen MT</vt:lpstr>
      <vt:lpstr>Wingdings</vt:lpstr>
      <vt:lpstr>Wingdings,Sans-Serif</vt:lpstr>
      <vt:lpstr>Office Theme</vt:lpstr>
      <vt:lpstr>PowerPoint Presentation</vt:lpstr>
      <vt:lpstr>Requirement of furnishing efforts to achieve a schedule of Minimum Turn Down level (MTL).</vt:lpstr>
      <vt:lpstr>Non-Revision of  Schedule under T-GNA bilateral transactions in case of Partial Outage</vt:lpstr>
      <vt:lpstr> Restriction on number of DC revisions on account of Partial outage </vt:lpstr>
      <vt:lpstr>Procedure for Revival of Units from USD....(1/2)</vt:lpstr>
      <vt:lpstr>Procedure for Revival of Units from USD   … (2/2)</vt:lpstr>
      <vt:lpstr>Revision in estimated restoration time of a unit in case of planned outage</vt:lpstr>
      <vt:lpstr>Facilitation of requisite scheduling  for carrying out Equipment Testing </vt:lpstr>
      <vt:lpstr>Enabling provision for higher DC Declaration by hydro station during high inflows</vt:lpstr>
      <vt:lpstr>Restriction on DC declaration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Prabhakar Singh</dc:creator>
  <cp:lastModifiedBy>RAJESH JAIN</cp:lastModifiedBy>
  <cp:revision>1</cp:revision>
  <dcterms:created xsi:type="dcterms:W3CDTF">2024-01-23T12:41:27Z</dcterms:created>
  <dcterms:modified xsi:type="dcterms:W3CDTF">2024-08-13T16:43:07Z</dcterms:modified>
</cp:coreProperties>
</file>