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2" r:id="rId7"/>
    <p:sldId id="260"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68" d="100"/>
          <a:sy n="68" d="100"/>
        </p:scale>
        <p:origin x="65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IN" sz="3600" b="1" dirty="0"/>
              <a:t>Views of GRIDCO on Draft CERC (Sharing of Inter-State Transmission Charges and Losses) (Fourth Amendment) Regulations, 2024</a:t>
            </a:r>
            <a:endParaRPr lang="en-IN" sz="3600" dirty="0"/>
          </a:p>
        </p:txBody>
      </p:sp>
      <p:sp>
        <p:nvSpPr>
          <p:cNvPr id="3" name="Subtitle 2"/>
          <p:cNvSpPr>
            <a:spLocks noGrp="1"/>
          </p:cNvSpPr>
          <p:nvPr>
            <p:ph type="subTitle" idx="1"/>
          </p:nvPr>
        </p:nvSpPr>
        <p:spPr>
          <a:xfrm>
            <a:off x="1507067" y="5486399"/>
            <a:ext cx="9423530" cy="998807"/>
          </a:xfrm>
        </p:spPr>
        <p:txBody>
          <a:bodyPr>
            <a:normAutofit fontScale="70000" lnSpcReduction="20000"/>
          </a:bodyPr>
          <a:lstStyle/>
          <a:p>
            <a:endParaRPr lang="en-US" dirty="0"/>
          </a:p>
          <a:p>
            <a:endParaRPr lang="en-US" dirty="0"/>
          </a:p>
          <a:p>
            <a:r>
              <a:rPr lang="en-US" sz="3800" dirty="0"/>
              <a:t>GRIDCO LIMITED</a:t>
            </a:r>
            <a:endParaRPr lang="en-IN" sz="3800" dirty="0"/>
          </a:p>
        </p:txBody>
      </p:sp>
    </p:spTree>
    <p:extLst>
      <p:ext uri="{BB962C8B-B14F-4D97-AF65-F5344CB8AC3E}">
        <p14:creationId xmlns:p14="http://schemas.microsoft.com/office/powerpoint/2010/main" val="2514564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27529"/>
          </a:xfrm>
        </p:spPr>
        <p:txBody>
          <a:bodyPr>
            <a:normAutofit/>
          </a:bodyPr>
          <a:lstStyle/>
          <a:p>
            <a:r>
              <a:rPr lang="en-US" sz="2400" b="1" u="sng" dirty="0">
                <a:effectLst/>
                <a:latin typeface="Times New Roman" panose="02020603050405020304" pitchFamily="18" charset="0"/>
                <a:ea typeface="Calibri" panose="020F0502020204030204" pitchFamily="34" charset="0"/>
              </a:rPr>
              <a:t>4. Amendment to Regulation 13 of the Principal Regulations</a:t>
            </a:r>
            <a:endParaRPr lang="en-IN" sz="2400" dirty="0"/>
          </a:p>
        </p:txBody>
      </p:sp>
      <p:sp>
        <p:nvSpPr>
          <p:cNvPr id="3" name="Content Placeholder 2"/>
          <p:cNvSpPr>
            <a:spLocks noGrp="1"/>
          </p:cNvSpPr>
          <p:nvPr>
            <p:ph idx="1"/>
          </p:nvPr>
        </p:nvSpPr>
        <p:spPr>
          <a:xfrm>
            <a:off x="677333" y="1237129"/>
            <a:ext cx="9845761" cy="4804234"/>
          </a:xfrm>
        </p:spPr>
        <p:txBody>
          <a:bodyPr>
            <a:normAutofit lnSpcReduction="10000"/>
          </a:bodyPr>
          <a:lstStyle/>
          <a:p>
            <a:pPr marL="0" indent="0">
              <a:lnSpc>
                <a:spcPct val="115000"/>
              </a:lnSpc>
              <a:spcAft>
                <a:spcPts val="1000"/>
              </a:spcAft>
              <a:buNone/>
            </a:pPr>
            <a:r>
              <a:rPr lang="en-IN" sz="2400" b="1" dirty="0">
                <a:effectLst/>
                <a:latin typeface="Times New Roman" panose="02020603050405020304" pitchFamily="18" charset="0"/>
                <a:ea typeface="Calibri" panose="020F0502020204030204" pitchFamily="34" charset="0"/>
                <a:cs typeface="Times New Roman" panose="02020603050405020304" pitchFamily="18" charset="0"/>
              </a:rPr>
              <a:t>A. Proposed in the Draft</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1000"/>
              </a:spcAft>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(3) New sub-clauses (a-</a:t>
            </a:r>
            <a:r>
              <a:rPr lang="en-IN"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 and (a-ii) shall be inserted after sub-clause (a) in Clause (2) of Regulation 13 of the Principal Regulations: “(a-</a:t>
            </a:r>
            <a:r>
              <a:rPr lang="en-IN" sz="24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 Hydro PSP ESS, which has awarded the contract on or before 30.6.2025, shall be eligible for a waiver of transmission charges for a period of 25 years from the COD, subject to conditions as per sub-clause (c) of this Clause.</a:t>
            </a:r>
          </a:p>
          <a:p>
            <a:pPr algn="just">
              <a:lnSpc>
                <a:spcPct val="115000"/>
              </a:lnSpc>
              <a:spcAft>
                <a:spcPts val="1000"/>
              </a:spcAft>
            </a:pP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(f) Waiver for REGS or RHGS based on wind or solar source </a:t>
            </a:r>
            <a:r>
              <a:rPr lang="en-IN" sz="2400" dirty="0" err="1">
                <a:effectLst/>
                <a:latin typeface="Times New Roman" panose="02020603050405020304" pitchFamily="18" charset="0"/>
                <a:ea typeface="Calibri" panose="020F0502020204030204" pitchFamily="34" charset="0"/>
                <a:cs typeface="Times New Roman" panose="02020603050405020304" pitchFamily="18" charset="0"/>
              </a:rPr>
              <a:t>XXXXXXXXor</a:t>
            </a:r>
            <a:r>
              <a:rPr lang="en-IN" sz="2400" dirty="0">
                <a:effectLst/>
                <a:latin typeface="Times New Roman" panose="02020603050405020304" pitchFamily="18" charset="0"/>
                <a:ea typeface="Calibri" panose="020F0502020204030204" pitchFamily="34" charset="0"/>
                <a:cs typeface="Times New Roman" panose="02020603050405020304" pitchFamily="18" charset="0"/>
              </a:rPr>
              <a:t> Hydro PSP ESS which has awarded the construction contract after 30.6.2025 shall be eligible for grant of waiver in the following manner:</a:t>
            </a:r>
          </a:p>
          <a:p>
            <a:pPr marL="0" indent="0" algn="just">
              <a:lnSpc>
                <a:spcPct val="115000"/>
              </a:lnSpc>
              <a:spcAft>
                <a:spcPts val="1000"/>
              </a:spcAft>
              <a:buNone/>
            </a:pPr>
            <a:endParaRPr lang="en-IN" sz="1800" dirty="0">
              <a:effectLst/>
              <a:latin typeface="Calibri" panose="020F0502020204030204" pitchFamily="34" charset="0"/>
              <a:ea typeface="Calibri" panose="020F0502020204030204" pitchFamily="34" charset="0"/>
            </a:endParaRPr>
          </a:p>
          <a:p>
            <a:pPr marL="0" lvl="0" indent="0">
              <a:buNone/>
            </a:pPr>
            <a:endParaRPr lang="en-IN" b="1" dirty="0"/>
          </a:p>
          <a:p>
            <a:pPr algn="just"/>
            <a:endParaRPr lang="en-IN" dirty="0"/>
          </a:p>
        </p:txBody>
      </p:sp>
    </p:spTree>
    <p:extLst>
      <p:ext uri="{BB962C8B-B14F-4D97-AF65-F5344CB8AC3E}">
        <p14:creationId xmlns:p14="http://schemas.microsoft.com/office/powerpoint/2010/main" val="2612681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8973103" cy="754504"/>
          </a:xfrm>
        </p:spPr>
        <p:txBody>
          <a:bodyPr>
            <a:noAutofit/>
          </a:bodyPr>
          <a:lstStyle/>
          <a:p>
            <a:r>
              <a:rPr lang="en-US" sz="2400" b="1" u="sng" dirty="0">
                <a:latin typeface="Times New Roman" panose="02020603050405020304" pitchFamily="18" charset="0"/>
                <a:ea typeface="Calibri" panose="020F0502020204030204" pitchFamily="34" charset="0"/>
              </a:rPr>
              <a:t>4. </a:t>
            </a:r>
            <a:r>
              <a:rPr lang="en-US" sz="2400" b="1" u="sng" dirty="0">
                <a:effectLst/>
                <a:latin typeface="Times New Roman" panose="02020603050405020304" pitchFamily="18" charset="0"/>
                <a:ea typeface="Calibri" panose="020F0502020204030204" pitchFamily="34" charset="0"/>
              </a:rPr>
              <a:t>Amendment to Regulation 13 of the Principal Regulations –Cont.</a:t>
            </a:r>
            <a:endParaRPr lang="en-IN" sz="2400" dirty="0"/>
          </a:p>
        </p:txBody>
      </p:sp>
      <p:pic>
        <p:nvPicPr>
          <p:cNvPr id="4" name="Content Placeholder 3">
            <a:extLst>
              <a:ext uri="{FF2B5EF4-FFF2-40B4-BE49-F238E27FC236}">
                <a16:creationId xmlns:a16="http://schemas.microsoft.com/office/drawing/2014/main" id="{9044DAC2-89D8-7128-4501-DAA444DEBC12}"/>
              </a:ext>
            </a:extLst>
          </p:cNvPr>
          <p:cNvPicPr>
            <a:picLocks noGrp="1" noChangeAspect="1"/>
          </p:cNvPicPr>
          <p:nvPr>
            <p:ph idx="1"/>
          </p:nvPr>
        </p:nvPicPr>
        <p:blipFill>
          <a:blip r:embed="rId2"/>
          <a:stretch>
            <a:fillRect/>
          </a:stretch>
        </p:blipFill>
        <p:spPr>
          <a:xfrm>
            <a:off x="806122" y="1364104"/>
            <a:ext cx="9178563" cy="4488055"/>
          </a:xfrm>
          <a:prstGeom prst="rect">
            <a:avLst/>
          </a:prstGeom>
        </p:spPr>
      </p:pic>
    </p:spTree>
    <p:extLst>
      <p:ext uri="{BB962C8B-B14F-4D97-AF65-F5344CB8AC3E}">
        <p14:creationId xmlns:p14="http://schemas.microsoft.com/office/powerpoint/2010/main" val="820404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029374" cy="604603"/>
          </a:xfrm>
        </p:spPr>
        <p:txBody>
          <a:bodyPr>
            <a:noAutofit/>
          </a:bodyPr>
          <a:lstStyle/>
          <a:p>
            <a:r>
              <a:rPr lang="en-US" sz="2400" b="1" u="sng" dirty="0">
                <a:latin typeface="Times New Roman" panose="02020603050405020304" pitchFamily="18" charset="0"/>
                <a:ea typeface="Calibri" panose="020F0502020204030204" pitchFamily="34" charset="0"/>
              </a:rPr>
              <a:t>4. </a:t>
            </a:r>
            <a:r>
              <a:rPr lang="en-US" sz="2400" b="1" u="sng" dirty="0">
                <a:effectLst/>
                <a:latin typeface="Times New Roman" panose="02020603050405020304" pitchFamily="18" charset="0"/>
                <a:ea typeface="Calibri" panose="020F0502020204030204" pitchFamily="34" charset="0"/>
              </a:rPr>
              <a:t>Amendment to Regulation 13 of the Principal Regulations –Cont.</a:t>
            </a:r>
            <a:endParaRPr lang="en-IN" sz="2400" dirty="0"/>
          </a:p>
        </p:txBody>
      </p:sp>
      <p:sp>
        <p:nvSpPr>
          <p:cNvPr id="3" name="Content Placeholder 2"/>
          <p:cNvSpPr>
            <a:spLocks noGrp="1"/>
          </p:cNvSpPr>
          <p:nvPr>
            <p:ph idx="1"/>
          </p:nvPr>
        </p:nvSpPr>
        <p:spPr>
          <a:xfrm>
            <a:off x="677333" y="1214203"/>
            <a:ext cx="10837333" cy="5313206"/>
          </a:xfrm>
        </p:spPr>
        <p:txBody>
          <a:bodyPr>
            <a:normAutofit lnSpcReduction="10000"/>
          </a:bodyPr>
          <a:lstStyle/>
          <a:p>
            <a:pPr marL="0" indent="0">
              <a:buNone/>
            </a:pPr>
            <a:r>
              <a:rPr lang="en-US" sz="2000" b="1" dirty="0">
                <a:latin typeface="Times New Roman" panose="02020603050405020304" pitchFamily="18" charset="0"/>
                <a:cs typeface="Times New Roman" panose="02020603050405020304" pitchFamily="18" charset="0"/>
              </a:rPr>
              <a:t>Views of GRIDCO:</a:t>
            </a:r>
          </a:p>
          <a:p>
            <a:pPr marL="0" indent="0" algn="just">
              <a:lnSpc>
                <a:spcPct val="115000"/>
              </a:lnSpc>
              <a:spcAft>
                <a:spcPts val="100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It is suggested that the period for award of construction work for Hydro PSP ESS for availing 100 % waiver of ISTS charges may be extended by another 3 years till 30.06.2028 to enable States like Odisha to </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maximise</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their potential from such sources.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Aft>
                <a:spcPts val="1000"/>
              </a:spcAft>
              <a:buNone/>
            </a:pPr>
            <a:r>
              <a:rPr lang="en-US" sz="2000" b="1" dirty="0">
                <a:latin typeface="Times New Roman" panose="02020603050405020304" pitchFamily="18" charset="0"/>
                <a:ea typeface="Calibri" panose="020F0502020204030204" pitchFamily="34" charset="0"/>
                <a:cs typeface="Times New Roman" panose="02020603050405020304" pitchFamily="18" charset="0"/>
              </a:rPr>
              <a:t>Justification :</a:t>
            </a:r>
          </a:p>
          <a:p>
            <a:pPr algn="just">
              <a:lnSpc>
                <a:spcPct val="115000"/>
              </a:lnSpc>
              <a:spcAft>
                <a:spcPts val="1000"/>
              </a:spcAft>
            </a:pP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Odisha’s PSP policy is in final stages for approval. </a:t>
            </a:r>
          </a:p>
          <a:p>
            <a:pPr algn="just">
              <a:lnSpc>
                <a:spcPct val="115000"/>
              </a:lnSpc>
              <a:spcAft>
                <a:spcPts val="1000"/>
              </a:spcAft>
            </a:pPr>
            <a:r>
              <a:rPr lang="en-US" sz="2000" b="1" dirty="0">
                <a:latin typeface="Times New Roman" panose="02020603050405020304" pitchFamily="18" charset="0"/>
                <a:ea typeface="Calibri" panose="020F0502020204030204" pitchFamily="34" charset="0"/>
                <a:cs typeface="Times New Roman" panose="02020603050405020304" pitchFamily="18" charset="0"/>
              </a:rPr>
              <a:t>Large number of clearances.</a:t>
            </a:r>
          </a:p>
          <a:p>
            <a:pPr algn="just">
              <a:lnSpc>
                <a:spcPct val="115000"/>
              </a:lnSpc>
              <a:spcAft>
                <a:spcPts val="1000"/>
              </a:spcAft>
            </a:pPr>
            <a:r>
              <a:rPr lang="en-IN" sz="2000" b="1" dirty="0">
                <a:latin typeface="Times New Roman" panose="02020603050405020304" pitchFamily="18" charset="0"/>
                <a:ea typeface="Calibri" panose="020F0502020204030204" pitchFamily="34" charset="0"/>
                <a:cs typeface="Times New Roman" panose="02020603050405020304" pitchFamily="18" charset="0"/>
              </a:rPr>
              <a:t>Large potential for PSPs and till date </a:t>
            </a:r>
            <a:r>
              <a:rPr lang="en-IN" sz="2000" dirty="0">
                <a:effectLst/>
                <a:latin typeface="Times New Roman" panose="02020603050405020304" pitchFamily="18" charset="0"/>
                <a:ea typeface="Times New Roman" panose="02020603050405020304" pitchFamily="18" charset="0"/>
                <a:cs typeface="Times New Roman" panose="02020603050405020304" pitchFamily="18" charset="0"/>
              </a:rPr>
              <a:t>MoU of around 3 GW has been executed with the Central PSUs. Award of contracts will take much longer due to the associated activities related with awarding contracts of PSPs.</a:t>
            </a:r>
          </a:p>
          <a:p>
            <a:pPr algn="just">
              <a:lnSpc>
                <a:spcPct val="115000"/>
              </a:lnSpc>
              <a:spcAft>
                <a:spcPts val="1000"/>
              </a:spcAft>
            </a:pPr>
            <a:r>
              <a:rPr lang="en-IN" sz="2000" b="1" dirty="0">
                <a:effectLst/>
                <a:latin typeface="Times New Roman" panose="02020603050405020304" pitchFamily="18" charset="0"/>
                <a:ea typeface="Times New Roman" panose="02020603050405020304" pitchFamily="18" charset="0"/>
                <a:cs typeface="Times New Roman" panose="02020603050405020304" pitchFamily="18" charset="0"/>
              </a:rPr>
              <a:t>Tariff for PSP remains higher which needs to be rationalized in consumer interest. </a:t>
            </a:r>
            <a:r>
              <a:rPr lang="en-US" sz="2000" b="1" dirty="0">
                <a:latin typeface="Times New Roman" panose="02020603050405020304" pitchFamily="18" charset="0"/>
                <a:ea typeface="Calibri" panose="020F0502020204030204" pitchFamily="34" charset="0"/>
                <a:cs typeface="Times New Roman" panose="02020603050405020304" pitchFamily="18" charset="0"/>
              </a:rPr>
              <a:t>  </a:t>
            </a:r>
            <a:endParaRPr lang="en-IN"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b="1" dirty="0"/>
          </a:p>
        </p:txBody>
      </p:sp>
    </p:spTree>
    <p:extLst>
      <p:ext uri="{BB962C8B-B14F-4D97-AF65-F5344CB8AC3E}">
        <p14:creationId xmlns:p14="http://schemas.microsoft.com/office/powerpoint/2010/main" val="2217883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8931361" cy="844446"/>
          </a:xfrm>
        </p:spPr>
        <p:txBody>
          <a:bodyPr>
            <a:normAutofit/>
          </a:bodyPr>
          <a:lstStyle/>
          <a:p>
            <a:pPr lvl="0" algn="just"/>
            <a:r>
              <a:rPr lang="en-US" sz="2400" b="1" u="sng" dirty="0">
                <a:latin typeface="Times New Roman" panose="02020603050405020304" pitchFamily="18" charset="0"/>
                <a:ea typeface="Calibri" panose="020F0502020204030204" pitchFamily="34" charset="0"/>
              </a:rPr>
              <a:t>4. </a:t>
            </a:r>
            <a:r>
              <a:rPr lang="en-US" sz="2400" b="1" u="sng" dirty="0">
                <a:effectLst/>
                <a:latin typeface="Times New Roman" panose="02020603050405020304" pitchFamily="18" charset="0"/>
                <a:ea typeface="Calibri" panose="020F0502020204030204" pitchFamily="34" charset="0"/>
              </a:rPr>
              <a:t>Amendment to Regulation 13 of the Principal Regulations –Cont</a:t>
            </a:r>
            <a:r>
              <a:rPr lang="en-US" sz="1800" b="1" u="sng" dirty="0">
                <a:effectLst/>
                <a:latin typeface="Times New Roman" panose="02020603050405020304" pitchFamily="18" charset="0"/>
                <a:ea typeface="Calibri" panose="020F0502020204030204" pitchFamily="34" charset="0"/>
              </a:rPr>
              <a:t>.</a:t>
            </a:r>
            <a:endParaRPr lang="en-IN" sz="1800" dirty="0"/>
          </a:p>
        </p:txBody>
      </p:sp>
      <p:sp>
        <p:nvSpPr>
          <p:cNvPr id="3" name="Content Placeholder 2"/>
          <p:cNvSpPr>
            <a:spLocks noGrp="1"/>
          </p:cNvSpPr>
          <p:nvPr>
            <p:ph idx="1"/>
          </p:nvPr>
        </p:nvSpPr>
        <p:spPr>
          <a:xfrm>
            <a:off x="677333" y="1333948"/>
            <a:ext cx="10550299" cy="5524051"/>
          </a:xfrm>
        </p:spPr>
        <p:txBody>
          <a:bodyPr>
            <a:normAutofit fontScale="85000" lnSpcReduction="20000"/>
          </a:bodyPr>
          <a:lstStyle/>
          <a:p>
            <a:pPr marL="0" indent="0" algn="just">
              <a:buNone/>
            </a:pPr>
            <a:r>
              <a:rPr lang="en-US" sz="2600" dirty="0">
                <a:latin typeface="Times New Roman" panose="02020603050405020304" pitchFamily="18" charset="0"/>
                <a:cs typeface="Times New Roman" panose="02020603050405020304" pitchFamily="18" charset="0"/>
              </a:rPr>
              <a:t>(7) A new sub-clause (h) shall be inserted after sub-clause (g) under Clause (2) of Regulation 13 of the Principal Regulations as under: </a:t>
            </a:r>
            <a:endParaRPr lang="en-IN" sz="2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en-IN" sz="2600" dirty="0">
                <a:effectLst/>
                <a:latin typeface="Times New Roman" panose="02020603050405020304" pitchFamily="18" charset="0"/>
                <a:ea typeface="Times New Roman" panose="02020603050405020304" pitchFamily="18" charset="0"/>
                <a:cs typeface="Times New Roman" panose="02020603050405020304" pitchFamily="18" charset="0"/>
              </a:rPr>
              <a:t>(h) Any REGS based on wind or solar source which is eligible for a waiver of inter-state transmission charges under Regulation 13(2) of these regulations and is having its scheduled date of commissioning on or before 30th June 2025 is granted extension of time to achieve COD by the competent authority in terms of the Power Purchase Agreements (where PPA has been entered into with, a Renewable Energy Implementing Agency or a distribution licensee or an authorized agency on behalf of distribution licensee, consequent to tariff based competitive bidding) or the Commission (for cases other than specified PPA, on an appropriate application made by the entity), on account of any Force Majeure event including non-availability of transmission or for reasons not attributable to the REGS, and the project achieves COD before the extended date, it shall be eligible for a waiver of inter-state transmission charges as if the said REGS had achieved COD on 30.6.2025: </a:t>
            </a:r>
            <a:endParaRPr lang="en-IN" sz="26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en-IN" sz="2600" dirty="0">
                <a:effectLst/>
                <a:latin typeface="Times New Roman" panose="02020603050405020304" pitchFamily="18" charset="0"/>
                <a:ea typeface="Times New Roman" panose="02020603050405020304" pitchFamily="18" charset="0"/>
                <a:cs typeface="Times New Roman" panose="02020603050405020304" pitchFamily="18" charset="0"/>
              </a:rPr>
              <a:t>Provided that, for the purpose of this Clause, such extension shall not exceed a period of six months at a time and not more than two times.”</a:t>
            </a:r>
            <a:r>
              <a:rPr lang="en-IN"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2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buNone/>
            </a:pPr>
            <a:endParaRPr lang="en-IN" sz="3200" dirty="0">
              <a:solidFill>
                <a:schemeClr val="accent1"/>
              </a:solidFill>
              <a:latin typeface="+mj-lt"/>
              <a:ea typeface="+mj-ea"/>
              <a:cs typeface="+mj-cs"/>
            </a:endParaRPr>
          </a:p>
          <a:p>
            <a:pPr marL="0" lvl="0" indent="0" algn="just">
              <a:buNone/>
            </a:pPr>
            <a:r>
              <a:rPr lang="en-IN" sz="3200" dirty="0">
                <a:solidFill>
                  <a:schemeClr val="accent1"/>
                </a:solidFill>
                <a:latin typeface="+mj-lt"/>
                <a:ea typeface="+mj-ea"/>
                <a:cs typeface="+mj-cs"/>
              </a:rPr>
              <a:t>	</a:t>
            </a:r>
          </a:p>
          <a:p>
            <a:endParaRPr lang="en-IN" dirty="0"/>
          </a:p>
        </p:txBody>
      </p:sp>
    </p:spTree>
    <p:extLst>
      <p:ext uri="{BB962C8B-B14F-4D97-AF65-F5344CB8AC3E}">
        <p14:creationId xmlns:p14="http://schemas.microsoft.com/office/powerpoint/2010/main" val="2238782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FA6CD-F00B-9B10-6355-B0975164E2CE}"/>
              </a:ext>
            </a:extLst>
          </p:cNvPr>
          <p:cNvSpPr>
            <a:spLocks noGrp="1"/>
          </p:cNvSpPr>
          <p:nvPr>
            <p:ph type="title"/>
          </p:nvPr>
        </p:nvSpPr>
        <p:spPr>
          <a:xfrm>
            <a:off x="677333" y="609600"/>
            <a:ext cx="9338863" cy="628357"/>
          </a:xfrm>
        </p:spPr>
        <p:txBody>
          <a:bodyPr>
            <a:normAutofit/>
          </a:bodyPr>
          <a:lstStyle/>
          <a:p>
            <a:r>
              <a:rPr lang="en-US" sz="2400" b="1" u="sng" dirty="0">
                <a:latin typeface="Times New Roman" panose="02020603050405020304" pitchFamily="18" charset="0"/>
                <a:ea typeface="Calibri" panose="020F0502020204030204" pitchFamily="34" charset="0"/>
              </a:rPr>
              <a:t>4. </a:t>
            </a:r>
            <a:r>
              <a:rPr lang="en-US" sz="2400" b="1" u="sng" dirty="0">
                <a:effectLst/>
                <a:latin typeface="Times New Roman" panose="02020603050405020304" pitchFamily="18" charset="0"/>
                <a:ea typeface="Calibri" panose="020F0502020204030204" pitchFamily="34" charset="0"/>
              </a:rPr>
              <a:t>Amendment to Regulation 13 of the Principal Regulations –Cont.</a:t>
            </a:r>
            <a:endParaRPr lang="en-IN" sz="2400" dirty="0"/>
          </a:p>
        </p:txBody>
      </p:sp>
      <p:sp>
        <p:nvSpPr>
          <p:cNvPr id="3" name="Content Placeholder 2">
            <a:extLst>
              <a:ext uri="{FF2B5EF4-FFF2-40B4-BE49-F238E27FC236}">
                <a16:creationId xmlns:a16="http://schemas.microsoft.com/office/drawing/2014/main" id="{0730BDF7-19FE-FFCB-29F2-91DE9D5D16A4}"/>
              </a:ext>
            </a:extLst>
          </p:cNvPr>
          <p:cNvSpPr>
            <a:spLocks noGrp="1"/>
          </p:cNvSpPr>
          <p:nvPr>
            <p:ph idx="1"/>
          </p:nvPr>
        </p:nvSpPr>
        <p:spPr>
          <a:xfrm>
            <a:off x="677334" y="1392702"/>
            <a:ext cx="9338862" cy="5570805"/>
          </a:xfrm>
        </p:spPr>
        <p:txBody>
          <a:bodyPr/>
          <a:lstStyle/>
          <a:p>
            <a:pPr marL="0" indent="0">
              <a:buNone/>
            </a:pPr>
            <a:r>
              <a:rPr lang="en-US" sz="1800" b="1" dirty="0">
                <a:effectLst/>
                <a:latin typeface="Times New Roman" panose="02020603050405020304" pitchFamily="18" charset="0"/>
                <a:ea typeface="Times New Roman" panose="02020603050405020304" pitchFamily="18" charset="0"/>
              </a:rPr>
              <a:t>Views:</a:t>
            </a:r>
            <a:endParaRPr lang="en-IN"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Hon’ble Commission may grant further time beyond the permissible time of one year on a case-to-case basis with due diligence.</a:t>
            </a:r>
          </a:p>
          <a:p>
            <a:pPr marL="0" indent="0">
              <a:buNone/>
            </a:pPr>
            <a:endParaRPr lang="en-US" dirty="0">
              <a:latin typeface="Times New Roman" panose="02020603050405020304" pitchFamily="18" charset="0"/>
            </a:endParaRPr>
          </a:p>
          <a:p>
            <a:pPr marL="0" indent="0" algn="just">
              <a:buNone/>
            </a:pPr>
            <a:r>
              <a:rPr lang="en-US" b="1" dirty="0">
                <a:latin typeface="Times New Roman" panose="02020603050405020304" pitchFamily="18" charset="0"/>
              </a:rPr>
              <a:t>Justification :</a:t>
            </a:r>
          </a:p>
          <a:p>
            <a:pPr algn="just"/>
            <a:r>
              <a:rPr lang="en-US" b="1" dirty="0">
                <a:latin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GRIDCO has executed 03 Power Sale Agreements with SECI to procure 1000 MW Wind Power towards Compliance of RPO</a:t>
            </a:r>
            <a:endParaRPr lang="en-IN" sz="1800" dirty="0">
              <a:effectLst/>
              <a:latin typeface="Times New Roman" panose="02020603050405020304" pitchFamily="18" charset="0"/>
              <a:ea typeface="Times New Roman" panose="02020603050405020304" pitchFamily="18" charset="0"/>
            </a:endParaRPr>
          </a:p>
          <a:p>
            <a:pPr algn="just"/>
            <a:r>
              <a:rPr lang="en-US" dirty="0">
                <a:latin typeface="Times New Roman" panose="02020603050405020304" pitchFamily="18" charset="0"/>
                <a:ea typeface="Times New Roman" panose="02020603050405020304" pitchFamily="18" charset="0"/>
              </a:rPr>
              <a:t>D</a:t>
            </a:r>
            <a:r>
              <a:rPr lang="en-US" sz="1800" dirty="0">
                <a:effectLst/>
                <a:latin typeface="Times New Roman" panose="02020603050405020304" pitchFamily="18" charset="0"/>
                <a:ea typeface="Times New Roman" panose="02020603050405020304" pitchFamily="18" charset="0"/>
              </a:rPr>
              <a:t>elay in Tariff Adoption and approval of the PSA in other SERC’s, the SCOD of the Projects has been revised by SECI to beyond 30.06.2025</a:t>
            </a:r>
          </a:p>
          <a:p>
            <a:pPr algn="just"/>
            <a:r>
              <a:rPr lang="en-US" sz="1800" dirty="0">
                <a:effectLst/>
                <a:latin typeface="Times New Roman" panose="02020603050405020304" pitchFamily="18" charset="0"/>
                <a:ea typeface="Times New Roman" panose="02020603050405020304" pitchFamily="18" charset="0"/>
              </a:rPr>
              <a:t>The WPDs are anticipating further delay in projects</a:t>
            </a:r>
          </a:p>
          <a:p>
            <a:pPr algn="just"/>
            <a:r>
              <a:rPr lang="en-US" sz="1800" dirty="0">
                <a:effectLst/>
                <a:latin typeface="Times New Roman" panose="02020603050405020304" pitchFamily="18" charset="0"/>
                <a:ea typeface="Times New Roman" panose="02020603050405020304" pitchFamily="18" charset="0"/>
              </a:rPr>
              <a:t>It is anticipated that some of the projects under the above Schemes may not come even before 30.06.2026.</a:t>
            </a:r>
          </a:p>
          <a:p>
            <a:pPr algn="just"/>
            <a:r>
              <a:rPr lang="en-US" dirty="0">
                <a:latin typeface="Times New Roman" panose="02020603050405020304" pitchFamily="18" charset="0"/>
                <a:ea typeface="Times New Roman" panose="02020603050405020304" pitchFamily="18" charset="0"/>
              </a:rPr>
              <a:t>B</a:t>
            </a:r>
            <a:r>
              <a:rPr lang="en-US" sz="1800" dirty="0">
                <a:effectLst/>
                <a:latin typeface="Times New Roman" panose="02020603050405020304" pitchFamily="18" charset="0"/>
                <a:ea typeface="Times New Roman" panose="02020603050405020304" pitchFamily="18" charset="0"/>
              </a:rPr>
              <a:t>urden of applicable ISTS charges may be borne by entities responsible for delay.</a:t>
            </a:r>
          </a:p>
          <a:p>
            <a:pPr algn="just"/>
            <a:endParaRPr lang="en-US" dirty="0">
              <a:latin typeface="Times New Roman" panose="02020603050405020304" pitchFamily="18" charset="0"/>
              <a:ea typeface="Times New Roman" panose="02020603050405020304" pitchFamily="18" charset="0"/>
            </a:endParaRPr>
          </a:p>
          <a:p>
            <a:pPr algn="just"/>
            <a:endParaRPr lang="en-US" dirty="0">
              <a:latin typeface="Times New Roman" panose="02020603050405020304" pitchFamily="18" charset="0"/>
              <a:ea typeface="Times New Roman" panose="02020603050405020304" pitchFamily="18" charset="0"/>
            </a:endParaRPr>
          </a:p>
          <a:p>
            <a:pPr algn="just"/>
            <a:endParaRPr lang="en-IN" b="1" dirty="0"/>
          </a:p>
        </p:txBody>
      </p:sp>
    </p:spTree>
    <p:extLst>
      <p:ext uri="{BB962C8B-B14F-4D97-AF65-F5344CB8AC3E}">
        <p14:creationId xmlns:p14="http://schemas.microsoft.com/office/powerpoint/2010/main" val="3412741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marL="1828800" lvl="4" indent="0">
              <a:buNone/>
            </a:pPr>
            <a:endParaRPr lang="en-IN" dirty="0"/>
          </a:p>
          <a:p>
            <a:pPr marL="1828800" lvl="4" indent="0">
              <a:buNone/>
            </a:pPr>
            <a:endParaRPr lang="en-IN" dirty="0"/>
          </a:p>
          <a:p>
            <a:pPr marL="1828800" lvl="4" indent="0">
              <a:buNone/>
            </a:pPr>
            <a:r>
              <a:rPr lang="en-IN" sz="5400" dirty="0"/>
              <a:t>THANK YOU</a:t>
            </a:r>
          </a:p>
        </p:txBody>
      </p:sp>
    </p:spTree>
    <p:extLst>
      <p:ext uri="{BB962C8B-B14F-4D97-AF65-F5344CB8AC3E}">
        <p14:creationId xmlns:p14="http://schemas.microsoft.com/office/powerpoint/2010/main" val="217280530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202</TotalTime>
  <Words>678</Words>
  <Application>Microsoft Office PowerPoint</Application>
  <PresentationFormat>Widescreen</PresentationFormat>
  <Paragraphs>38</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Times New Roman</vt:lpstr>
      <vt:lpstr>Trebuchet MS</vt:lpstr>
      <vt:lpstr>Wingdings 3</vt:lpstr>
      <vt:lpstr>Facet</vt:lpstr>
      <vt:lpstr>Views of GRIDCO on Draft CERC (Sharing of Inter-State Transmission Charges and Losses) (Fourth Amendment) Regulations, 2024</vt:lpstr>
      <vt:lpstr>4. Amendment to Regulation 13 of the Principal Regulations</vt:lpstr>
      <vt:lpstr>4. Amendment to Regulation 13 of the Principal Regulations –Cont.</vt:lpstr>
      <vt:lpstr>4. Amendment to Regulation 13 of the Principal Regulations –Cont.</vt:lpstr>
      <vt:lpstr>4. Amendment to Regulation 13 of the Principal Regulations –Cont.</vt:lpstr>
      <vt:lpstr>4. Amendment to Regulation 13 of the Principal Regulations –Cont.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Views of GRIDCO on Draft CERC (Sharing of Inter-State Transmission Charges and Losses) (Second Amendment) Regulations, 2023</dc:title>
  <dc:creator>GRIDCO</dc:creator>
  <cp:lastModifiedBy>GRIDCO</cp:lastModifiedBy>
  <cp:revision>14</cp:revision>
  <cp:lastPrinted>2023-04-29T12:10:32Z</cp:lastPrinted>
  <dcterms:created xsi:type="dcterms:W3CDTF">2023-04-29T09:41:54Z</dcterms:created>
  <dcterms:modified xsi:type="dcterms:W3CDTF">2025-01-02T06:11:36Z</dcterms:modified>
</cp:coreProperties>
</file>